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307" r:id="rId5"/>
    <p:sldId id="297" r:id="rId6"/>
    <p:sldId id="299" r:id="rId8"/>
    <p:sldId id="300" r:id="rId9"/>
    <p:sldId id="301" r:id="rId10"/>
    <p:sldId id="302" r:id="rId11"/>
    <p:sldId id="303" r:id="rId12"/>
    <p:sldId id="305" r:id="rId13"/>
    <p:sldId id="306" r:id="rId14"/>
    <p:sldId id="308" r:id="rId15"/>
    <p:sldId id="309" r:id="rId16"/>
    <p:sldId id="310" r:id="rId17"/>
    <p:sldId id="320" r:id="rId18"/>
    <p:sldId id="322" r:id="rId19"/>
    <p:sldId id="323" r:id="rId20"/>
    <p:sldId id="324" r:id="rId21"/>
    <p:sldId id="325" r:id="rId22"/>
    <p:sldId id="328" r:id="rId23"/>
    <p:sldId id="329" r:id="rId24"/>
    <p:sldId id="330" r:id="rId25"/>
    <p:sldId id="331" r:id="rId26"/>
    <p:sldId id="332" r:id="rId27"/>
    <p:sldId id="334" r:id="rId28"/>
    <p:sldId id="336" r:id="rId29"/>
    <p:sldId id="337" r:id="rId30"/>
    <p:sldId id="338" r:id="rId31"/>
    <p:sldId id="339" r:id="rId32"/>
    <p:sldId id="340" r:id="rId33"/>
    <p:sldId id="341" r:id="rId34"/>
    <p:sldId id="357" r:id="rId35"/>
    <p:sldId id="343" r:id="rId36"/>
    <p:sldId id="344" r:id="rId37"/>
    <p:sldId id="345" r:id="rId38"/>
    <p:sldId id="346" r:id="rId39"/>
    <p:sldId id="348" r:id="rId40"/>
    <p:sldId id="349" r:id="rId41"/>
    <p:sldId id="350" r:id="rId42"/>
    <p:sldId id="351" r:id="rId43"/>
    <p:sldId id="352" r:id="rId44"/>
    <p:sldId id="353" r:id="rId45"/>
    <p:sldId id="354" r:id="rId46"/>
    <p:sldId id="355" r:id="rId47"/>
    <p:sldId id="358" r:id="rId48"/>
    <p:sldId id="260" r:id="rId49"/>
  </p:sldIdLst>
  <p:sldSz cx="9144000" cy="5143500" type="screen16x9"/>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AC"/>
    <a:srgbClr val="666666"/>
    <a:srgbClr val="464646"/>
    <a:srgbClr val="00D6B5"/>
    <a:srgbClr val="CCCCCC"/>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4660"/>
  </p:normalViewPr>
  <p:slideViewPr>
    <p:cSldViewPr snapToGrid="0">
      <p:cViewPr varScale="1">
        <p:scale>
          <a:sx n="85" d="100"/>
          <a:sy n="85" d="100"/>
        </p:scale>
        <p:origin x="776" y="48"/>
      </p:cViewPr>
      <p:guideLst>
        <p:guide orient="horz" pos="667"/>
        <p:guide pos="386"/>
        <p:guide orient="horz" pos="895"/>
        <p:guide pos="5325"/>
        <p:guide pos="29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23.wmf"/><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2.wmf"/><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87.wmf"/><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01.wmf"/><Relationship Id="rId8" Type="http://schemas.openxmlformats.org/officeDocument/2006/relationships/image" Target="../media/image100.wmf"/><Relationship Id="rId7" Type="http://schemas.openxmlformats.org/officeDocument/2006/relationships/image" Target="../media/image99.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5" Type="http://schemas.openxmlformats.org/officeDocument/2006/relationships/image" Target="../media/image107.wmf"/><Relationship Id="rId14" Type="http://schemas.openxmlformats.org/officeDocument/2006/relationships/image" Target="../media/image106.wmf"/><Relationship Id="rId13" Type="http://schemas.openxmlformats.org/officeDocument/2006/relationships/image" Target="../media/image105.wmf"/><Relationship Id="rId12" Type="http://schemas.openxmlformats.org/officeDocument/2006/relationships/image" Target="../media/image104.wmf"/><Relationship Id="rId11" Type="http://schemas.openxmlformats.org/officeDocument/2006/relationships/image" Target="../media/image103.wmf"/><Relationship Id="rId10" Type="http://schemas.openxmlformats.org/officeDocument/2006/relationships/image" Target="../media/image102.wmf"/><Relationship Id="rId1"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112.wmf"/><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7.vml.rels><?xml version="1.0" encoding="UTF-8" standalone="yes"?>
<Relationships xmlns="http://schemas.openxmlformats.org/package/2006/relationships"><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7" Type="http://schemas.openxmlformats.org/officeDocument/2006/relationships/image" Target="../media/image29.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image" Target="../media/image38.wmf"/><Relationship Id="rId7" Type="http://schemas.openxmlformats.org/officeDocument/2006/relationships/image" Target="../media/image37.wmf"/><Relationship Id="rId6" Type="http://schemas.openxmlformats.org/officeDocument/2006/relationships/image" Target="../media/image36.wmf"/><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35.wmf"/><Relationship Id="rId2" Type="http://schemas.openxmlformats.org/officeDocument/2006/relationships/image" Target="../media/image34.wmf"/><Relationship Id="rId10" Type="http://schemas.openxmlformats.org/officeDocument/2006/relationships/image" Target="../media/image40.wmf"/><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image" Target="../media/image48.wmf"/><Relationship Id="rId7" Type="http://schemas.openxmlformats.org/officeDocument/2006/relationships/image" Target="../media/image47.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1" Type="http://schemas.openxmlformats.org/officeDocument/2006/relationships/image" Target="../media/image51.wmf"/><Relationship Id="rId10" Type="http://schemas.openxmlformats.org/officeDocument/2006/relationships/image" Target="../media/image50.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56.wmf"/><Relationship Id="rId6" Type="http://schemas.openxmlformats.org/officeDocument/2006/relationships/image" Target="../media/image25.wmf"/><Relationship Id="rId5" Type="http://schemas.openxmlformats.org/officeDocument/2006/relationships/image" Target="../media/image55.wmf"/><Relationship Id="rId4" Type="http://schemas.openxmlformats.org/officeDocument/2006/relationships/image" Target="../media/image23.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62.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23.wmf"/><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2600" y="1279525"/>
            <a:ext cx="61388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4.wmf"/><Relationship Id="rId8" Type="http://schemas.openxmlformats.org/officeDocument/2006/relationships/oleObject" Target="../embeddings/oleObject39.bin"/><Relationship Id="rId7" Type="http://schemas.openxmlformats.org/officeDocument/2006/relationships/image" Target="../media/image43.wmf"/><Relationship Id="rId6" Type="http://schemas.openxmlformats.org/officeDocument/2006/relationships/oleObject" Target="../embeddings/oleObject38.bin"/><Relationship Id="rId5" Type="http://schemas.openxmlformats.org/officeDocument/2006/relationships/image" Target="../media/image42.wmf"/><Relationship Id="rId4" Type="http://schemas.openxmlformats.org/officeDocument/2006/relationships/oleObject" Target="../embeddings/oleObject37.bin"/><Relationship Id="rId3" Type="http://schemas.openxmlformats.org/officeDocument/2006/relationships/image" Target="../media/image41.wmf"/><Relationship Id="rId26" Type="http://schemas.openxmlformats.org/officeDocument/2006/relationships/notesSlide" Target="../notesSlides/notesSlide7.xml"/><Relationship Id="rId25" Type="http://schemas.openxmlformats.org/officeDocument/2006/relationships/vmlDrawing" Target="../drawings/vmlDrawing7.vml"/><Relationship Id="rId24" Type="http://schemas.openxmlformats.org/officeDocument/2006/relationships/slideLayout" Target="../slideLayouts/slideLayout2.xml"/><Relationship Id="rId23" Type="http://schemas.openxmlformats.org/officeDocument/2006/relationships/image" Target="../media/image51.wmf"/><Relationship Id="rId22" Type="http://schemas.openxmlformats.org/officeDocument/2006/relationships/oleObject" Target="../embeddings/oleObject46.bin"/><Relationship Id="rId21" Type="http://schemas.openxmlformats.org/officeDocument/2006/relationships/image" Target="../media/image50.wmf"/><Relationship Id="rId20" Type="http://schemas.openxmlformats.org/officeDocument/2006/relationships/oleObject" Target="../embeddings/oleObject45.bin"/><Relationship Id="rId2" Type="http://schemas.openxmlformats.org/officeDocument/2006/relationships/oleObject" Target="../embeddings/oleObject36.bin"/><Relationship Id="rId19" Type="http://schemas.openxmlformats.org/officeDocument/2006/relationships/image" Target="../media/image49.wmf"/><Relationship Id="rId18" Type="http://schemas.openxmlformats.org/officeDocument/2006/relationships/oleObject" Target="../embeddings/oleObject44.bin"/><Relationship Id="rId17" Type="http://schemas.openxmlformats.org/officeDocument/2006/relationships/image" Target="../media/image48.wmf"/><Relationship Id="rId16" Type="http://schemas.openxmlformats.org/officeDocument/2006/relationships/oleObject" Target="../embeddings/oleObject43.bin"/><Relationship Id="rId15" Type="http://schemas.openxmlformats.org/officeDocument/2006/relationships/image" Target="../media/image47.wmf"/><Relationship Id="rId14" Type="http://schemas.openxmlformats.org/officeDocument/2006/relationships/oleObject" Target="../embeddings/oleObject42.bin"/><Relationship Id="rId13" Type="http://schemas.openxmlformats.org/officeDocument/2006/relationships/image" Target="../media/image46.wmf"/><Relationship Id="rId12" Type="http://schemas.openxmlformats.org/officeDocument/2006/relationships/oleObject" Target="../embeddings/oleObject41.bin"/><Relationship Id="rId11" Type="http://schemas.openxmlformats.org/officeDocument/2006/relationships/image" Target="../media/image45.wmf"/><Relationship Id="rId10" Type="http://schemas.openxmlformats.org/officeDocument/2006/relationships/oleObject" Target="../embeddings/oleObject40.bin"/><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50.bin"/><Relationship Id="rId7" Type="http://schemas.openxmlformats.org/officeDocument/2006/relationships/image" Target="../media/image54.wmf"/><Relationship Id="rId6" Type="http://schemas.openxmlformats.org/officeDocument/2006/relationships/oleObject" Target="../embeddings/oleObject49.bin"/><Relationship Id="rId5" Type="http://schemas.openxmlformats.org/officeDocument/2006/relationships/image" Target="../media/image53.wmf"/><Relationship Id="rId4" Type="http://schemas.openxmlformats.org/officeDocument/2006/relationships/oleObject" Target="../embeddings/oleObject48.bin"/><Relationship Id="rId3" Type="http://schemas.openxmlformats.org/officeDocument/2006/relationships/image" Target="../media/image52.wmf"/><Relationship Id="rId2" Type="http://schemas.openxmlformats.org/officeDocument/2006/relationships/oleObject" Target="../embeddings/oleObject47.bin"/><Relationship Id="rId18" Type="http://schemas.openxmlformats.org/officeDocument/2006/relationships/notesSlide" Target="../notesSlides/notesSlide8.xml"/><Relationship Id="rId17" Type="http://schemas.openxmlformats.org/officeDocument/2006/relationships/vmlDrawing" Target="../drawings/vmlDrawing8.vml"/><Relationship Id="rId16" Type="http://schemas.openxmlformats.org/officeDocument/2006/relationships/slideLayout" Target="../slideLayouts/slideLayout2.xml"/><Relationship Id="rId15" Type="http://schemas.openxmlformats.org/officeDocument/2006/relationships/image" Target="../media/image56.wmf"/><Relationship Id="rId14" Type="http://schemas.openxmlformats.org/officeDocument/2006/relationships/oleObject" Target="../embeddings/oleObject53.bin"/><Relationship Id="rId13" Type="http://schemas.openxmlformats.org/officeDocument/2006/relationships/image" Target="../media/image25.wmf"/><Relationship Id="rId12" Type="http://schemas.openxmlformats.org/officeDocument/2006/relationships/oleObject" Target="../embeddings/oleObject52.bin"/><Relationship Id="rId11" Type="http://schemas.openxmlformats.org/officeDocument/2006/relationships/image" Target="../media/image55.wmf"/><Relationship Id="rId10" Type="http://schemas.openxmlformats.org/officeDocument/2006/relationships/oleObject" Target="../embeddings/oleObject51.bin"/><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57.bin"/><Relationship Id="rId7" Type="http://schemas.openxmlformats.org/officeDocument/2006/relationships/image" Target="../media/image59.wmf"/><Relationship Id="rId6" Type="http://schemas.openxmlformats.org/officeDocument/2006/relationships/oleObject" Target="../embeddings/oleObject56.bin"/><Relationship Id="rId5" Type="http://schemas.openxmlformats.org/officeDocument/2006/relationships/image" Target="../media/image58.wmf"/><Relationship Id="rId4" Type="http://schemas.openxmlformats.org/officeDocument/2006/relationships/oleObject" Target="../embeddings/oleObject55.bin"/><Relationship Id="rId3" Type="http://schemas.openxmlformats.org/officeDocument/2006/relationships/image" Target="../media/image57.wmf"/><Relationship Id="rId2" Type="http://schemas.openxmlformats.org/officeDocument/2006/relationships/oleObject" Target="../embeddings/oleObject54.bin"/><Relationship Id="rId18" Type="http://schemas.openxmlformats.org/officeDocument/2006/relationships/notesSlide" Target="../notesSlides/notesSlide9.xml"/><Relationship Id="rId17" Type="http://schemas.openxmlformats.org/officeDocument/2006/relationships/vmlDrawing" Target="../drawings/vmlDrawing9.vml"/><Relationship Id="rId16" Type="http://schemas.openxmlformats.org/officeDocument/2006/relationships/slideLayout" Target="../slideLayouts/slideLayout2.xml"/><Relationship Id="rId15" Type="http://schemas.openxmlformats.org/officeDocument/2006/relationships/image" Target="../media/image62.wmf"/><Relationship Id="rId14" Type="http://schemas.openxmlformats.org/officeDocument/2006/relationships/oleObject" Target="../embeddings/oleObject60.bin"/><Relationship Id="rId13" Type="http://schemas.openxmlformats.org/officeDocument/2006/relationships/image" Target="../media/image61.wmf"/><Relationship Id="rId12" Type="http://schemas.openxmlformats.org/officeDocument/2006/relationships/oleObject" Target="../embeddings/oleObject59.bin"/><Relationship Id="rId11" Type="http://schemas.openxmlformats.org/officeDocument/2006/relationships/image" Target="../media/image60.wmf"/><Relationship Id="rId10" Type="http://schemas.openxmlformats.org/officeDocument/2006/relationships/oleObject" Target="../embeddings/oleObject58.bin"/><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2.xml"/><Relationship Id="rId7" Type="http://schemas.openxmlformats.org/officeDocument/2006/relationships/image" Target="../media/image63.wmf"/><Relationship Id="rId6" Type="http://schemas.openxmlformats.org/officeDocument/2006/relationships/oleObject" Target="../embeddings/oleObject63.bin"/><Relationship Id="rId5" Type="http://schemas.openxmlformats.org/officeDocument/2006/relationships/image" Target="../media/image23.wmf"/><Relationship Id="rId4" Type="http://schemas.openxmlformats.org/officeDocument/2006/relationships/oleObject" Target="../embeddings/oleObject62.bin"/><Relationship Id="rId3" Type="http://schemas.openxmlformats.org/officeDocument/2006/relationships/image" Target="../media/image57.wmf"/><Relationship Id="rId2" Type="http://schemas.openxmlformats.org/officeDocument/2006/relationships/oleObject" Target="../embeddings/oleObject61.bin"/><Relationship Id="rId10" Type="http://schemas.openxmlformats.org/officeDocument/2006/relationships/notesSlide" Target="../notesSlides/notesSlide10.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image" Target="../media/image67.wmf"/><Relationship Id="rId8" Type="http://schemas.openxmlformats.org/officeDocument/2006/relationships/oleObject" Target="../embeddings/oleObject67.bin"/><Relationship Id="rId7" Type="http://schemas.openxmlformats.org/officeDocument/2006/relationships/image" Target="../media/image66.wmf"/><Relationship Id="rId6" Type="http://schemas.openxmlformats.org/officeDocument/2006/relationships/oleObject" Target="../embeddings/oleObject66.bin"/><Relationship Id="rId5" Type="http://schemas.openxmlformats.org/officeDocument/2006/relationships/image" Target="../media/image65.wmf"/><Relationship Id="rId4" Type="http://schemas.openxmlformats.org/officeDocument/2006/relationships/oleObject" Target="../embeddings/oleObject65.bin"/><Relationship Id="rId3" Type="http://schemas.openxmlformats.org/officeDocument/2006/relationships/image" Target="../media/image64.wmf"/><Relationship Id="rId2" Type="http://schemas.openxmlformats.org/officeDocument/2006/relationships/oleObject" Target="../embeddings/oleObject64.bin"/><Relationship Id="rId14" Type="http://schemas.openxmlformats.org/officeDocument/2006/relationships/notesSlide" Target="../notesSlides/notesSlide14.xml"/><Relationship Id="rId13" Type="http://schemas.openxmlformats.org/officeDocument/2006/relationships/vmlDrawing" Target="../drawings/vmlDrawing11.vml"/><Relationship Id="rId12" Type="http://schemas.openxmlformats.org/officeDocument/2006/relationships/slideLayout" Target="../slideLayouts/slideLayout2.xml"/><Relationship Id="rId11" Type="http://schemas.openxmlformats.org/officeDocument/2006/relationships/image" Target="../media/image68.wmf"/><Relationship Id="rId10" Type="http://schemas.openxmlformats.org/officeDocument/2006/relationships/oleObject" Target="../embeddings/oleObject68.bin"/><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72.wmf"/><Relationship Id="rId8" Type="http://schemas.openxmlformats.org/officeDocument/2006/relationships/oleObject" Target="../embeddings/oleObject72.bin"/><Relationship Id="rId7" Type="http://schemas.openxmlformats.org/officeDocument/2006/relationships/image" Target="../media/image71.wmf"/><Relationship Id="rId6" Type="http://schemas.openxmlformats.org/officeDocument/2006/relationships/oleObject" Target="../embeddings/oleObject71.bin"/><Relationship Id="rId5" Type="http://schemas.openxmlformats.org/officeDocument/2006/relationships/image" Target="../media/image70.wmf"/><Relationship Id="rId4" Type="http://schemas.openxmlformats.org/officeDocument/2006/relationships/oleObject" Target="../embeddings/oleObject70.bin"/><Relationship Id="rId3" Type="http://schemas.openxmlformats.org/officeDocument/2006/relationships/image" Target="../media/image69.wmf"/><Relationship Id="rId2" Type="http://schemas.openxmlformats.org/officeDocument/2006/relationships/oleObject" Target="../embeddings/oleObject69.bin"/><Relationship Id="rId14" Type="http://schemas.openxmlformats.org/officeDocument/2006/relationships/notesSlide" Target="../notesSlides/notesSlide15.xml"/><Relationship Id="rId13" Type="http://schemas.openxmlformats.org/officeDocument/2006/relationships/vmlDrawing" Target="../drawings/vmlDrawing12.vml"/><Relationship Id="rId12" Type="http://schemas.openxmlformats.org/officeDocument/2006/relationships/slideLayout" Target="../slideLayouts/slideLayout2.xml"/><Relationship Id="rId11" Type="http://schemas.openxmlformats.org/officeDocument/2006/relationships/image" Target="../media/image73.wmf"/><Relationship Id="rId10" Type="http://schemas.openxmlformats.org/officeDocument/2006/relationships/oleObject" Target="../embeddings/oleObject73.bin"/><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9" Type="http://schemas.openxmlformats.org/officeDocument/2006/relationships/image" Target="../media/image77.wmf"/><Relationship Id="rId8" Type="http://schemas.openxmlformats.org/officeDocument/2006/relationships/oleObject" Target="../embeddings/oleObject77.bin"/><Relationship Id="rId7" Type="http://schemas.openxmlformats.org/officeDocument/2006/relationships/image" Target="../media/image76.wmf"/><Relationship Id="rId6" Type="http://schemas.openxmlformats.org/officeDocument/2006/relationships/oleObject" Target="../embeddings/oleObject76.bin"/><Relationship Id="rId5" Type="http://schemas.openxmlformats.org/officeDocument/2006/relationships/image" Target="../media/image75.wmf"/><Relationship Id="rId4" Type="http://schemas.openxmlformats.org/officeDocument/2006/relationships/oleObject" Target="../embeddings/oleObject75.bin"/><Relationship Id="rId3" Type="http://schemas.openxmlformats.org/officeDocument/2006/relationships/image" Target="../media/image74.wmf"/><Relationship Id="rId2" Type="http://schemas.openxmlformats.org/officeDocument/2006/relationships/oleObject" Target="../embeddings/oleObject74.bin"/><Relationship Id="rId16" Type="http://schemas.openxmlformats.org/officeDocument/2006/relationships/notesSlide" Target="../notesSlides/notesSlide16.xml"/><Relationship Id="rId15" Type="http://schemas.openxmlformats.org/officeDocument/2006/relationships/vmlDrawing" Target="../drawings/vmlDrawing13.vml"/><Relationship Id="rId14" Type="http://schemas.openxmlformats.org/officeDocument/2006/relationships/slideLayout" Target="../slideLayouts/slideLayout2.xml"/><Relationship Id="rId13" Type="http://schemas.openxmlformats.org/officeDocument/2006/relationships/image" Target="../media/image79.wmf"/><Relationship Id="rId12" Type="http://schemas.openxmlformats.org/officeDocument/2006/relationships/oleObject" Target="../embeddings/oleObject79.bin"/><Relationship Id="rId11" Type="http://schemas.openxmlformats.org/officeDocument/2006/relationships/image" Target="../media/image78.wmf"/><Relationship Id="rId10" Type="http://schemas.openxmlformats.org/officeDocument/2006/relationships/oleObject" Target="../embeddings/oleObject78.bin"/><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80.wmf"/><Relationship Id="rId2" Type="http://schemas.openxmlformats.org/officeDocument/2006/relationships/oleObject" Target="../embeddings/oleObject80.bin"/><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xml"/><Relationship Id="rId7" Type="http://schemas.openxmlformats.org/officeDocument/2006/relationships/image" Target="../media/image78.wmf"/><Relationship Id="rId6" Type="http://schemas.openxmlformats.org/officeDocument/2006/relationships/oleObject" Target="../embeddings/oleObject83.bin"/><Relationship Id="rId5" Type="http://schemas.openxmlformats.org/officeDocument/2006/relationships/image" Target="../media/image82.wmf"/><Relationship Id="rId4" Type="http://schemas.openxmlformats.org/officeDocument/2006/relationships/oleObject" Target="../embeddings/oleObject82.bin"/><Relationship Id="rId3" Type="http://schemas.openxmlformats.org/officeDocument/2006/relationships/image" Target="../media/image81.wmf"/><Relationship Id="rId2" Type="http://schemas.openxmlformats.org/officeDocument/2006/relationships/oleObject" Target="../embeddings/oleObject81.bin"/><Relationship Id="rId10" Type="http://schemas.openxmlformats.org/officeDocument/2006/relationships/notesSlide" Target="../notesSlides/notesSlide18.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3.wmf"/><Relationship Id="rId2" Type="http://schemas.openxmlformats.org/officeDocument/2006/relationships/oleObject" Target="../embeddings/oleObject84.bin"/><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9" Type="http://schemas.openxmlformats.org/officeDocument/2006/relationships/image" Target="../media/image86.wmf"/><Relationship Id="rId8" Type="http://schemas.openxmlformats.org/officeDocument/2006/relationships/oleObject" Target="../embeddings/oleObject89.bin"/><Relationship Id="rId7" Type="http://schemas.openxmlformats.org/officeDocument/2006/relationships/oleObject" Target="../embeddings/oleObject88.bin"/><Relationship Id="rId6" Type="http://schemas.openxmlformats.org/officeDocument/2006/relationships/oleObject" Target="../embeddings/oleObject87.bin"/><Relationship Id="rId5" Type="http://schemas.openxmlformats.org/officeDocument/2006/relationships/image" Target="../media/image85.wmf"/><Relationship Id="rId4" Type="http://schemas.openxmlformats.org/officeDocument/2006/relationships/oleObject" Target="../embeddings/oleObject86.bin"/><Relationship Id="rId3" Type="http://schemas.openxmlformats.org/officeDocument/2006/relationships/image" Target="../media/image84.wmf"/><Relationship Id="rId2" Type="http://schemas.openxmlformats.org/officeDocument/2006/relationships/oleObject" Target="../embeddings/oleObject85.bin"/><Relationship Id="rId14" Type="http://schemas.openxmlformats.org/officeDocument/2006/relationships/notesSlide" Target="../notesSlides/notesSlide20.xml"/><Relationship Id="rId13" Type="http://schemas.openxmlformats.org/officeDocument/2006/relationships/vmlDrawing" Target="../drawings/vmlDrawing17.vml"/><Relationship Id="rId12" Type="http://schemas.openxmlformats.org/officeDocument/2006/relationships/slideLayout" Target="../slideLayouts/slideLayout2.xml"/><Relationship Id="rId11" Type="http://schemas.openxmlformats.org/officeDocument/2006/relationships/image" Target="../media/image87.wmf"/><Relationship Id="rId10" Type="http://schemas.openxmlformats.org/officeDocument/2006/relationships/oleObject" Target="../embeddings/oleObject90.bin"/><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86.wmf"/><Relationship Id="rId2" Type="http://schemas.openxmlformats.org/officeDocument/2006/relationships/oleObject" Target="../embeddings/oleObject91.bin"/><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9.vml"/><Relationship Id="rId8" Type="http://schemas.openxmlformats.org/officeDocument/2006/relationships/slideLayout" Target="../slideLayouts/slideLayout2.xml"/><Relationship Id="rId7" Type="http://schemas.openxmlformats.org/officeDocument/2006/relationships/image" Target="../media/image92.wmf"/><Relationship Id="rId6" Type="http://schemas.openxmlformats.org/officeDocument/2006/relationships/oleObject" Target="../embeddings/oleObject94.bin"/><Relationship Id="rId5" Type="http://schemas.openxmlformats.org/officeDocument/2006/relationships/image" Target="../media/image91.wmf"/><Relationship Id="rId4" Type="http://schemas.openxmlformats.org/officeDocument/2006/relationships/oleObject" Target="../embeddings/oleObject93.bin"/><Relationship Id="rId3" Type="http://schemas.openxmlformats.org/officeDocument/2006/relationships/image" Target="../media/image90.wmf"/><Relationship Id="rId2" Type="http://schemas.openxmlformats.org/officeDocument/2006/relationships/oleObject" Target="../embeddings/oleObject92.bin"/><Relationship Id="rId10" Type="http://schemas.openxmlformats.org/officeDocument/2006/relationships/notesSlide" Target="../notesSlides/notesSlide26.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image" Target="../media/image96.wmf"/><Relationship Id="rId8" Type="http://schemas.openxmlformats.org/officeDocument/2006/relationships/oleObject" Target="../embeddings/oleObject98.bin"/><Relationship Id="rId7" Type="http://schemas.openxmlformats.org/officeDocument/2006/relationships/image" Target="../media/image95.wmf"/><Relationship Id="rId6" Type="http://schemas.openxmlformats.org/officeDocument/2006/relationships/oleObject" Target="../embeddings/oleObject97.bin"/><Relationship Id="rId5" Type="http://schemas.openxmlformats.org/officeDocument/2006/relationships/image" Target="../media/image94.wmf"/><Relationship Id="rId4" Type="http://schemas.openxmlformats.org/officeDocument/2006/relationships/oleObject" Target="../embeddings/oleObject96.bin"/><Relationship Id="rId34" Type="http://schemas.openxmlformats.org/officeDocument/2006/relationships/notesSlide" Target="../notesSlides/notesSlide27.xml"/><Relationship Id="rId33" Type="http://schemas.openxmlformats.org/officeDocument/2006/relationships/vmlDrawing" Target="../drawings/vmlDrawing20.vml"/><Relationship Id="rId32" Type="http://schemas.openxmlformats.org/officeDocument/2006/relationships/slideLayout" Target="../slideLayouts/slideLayout2.xml"/><Relationship Id="rId31" Type="http://schemas.openxmlformats.org/officeDocument/2006/relationships/image" Target="../media/image107.wmf"/><Relationship Id="rId30" Type="http://schemas.openxmlformats.org/officeDocument/2006/relationships/oleObject" Target="../embeddings/oleObject109.bin"/><Relationship Id="rId3" Type="http://schemas.openxmlformats.org/officeDocument/2006/relationships/image" Target="../media/image93.wmf"/><Relationship Id="rId29" Type="http://schemas.openxmlformats.org/officeDocument/2006/relationships/image" Target="../media/image106.wmf"/><Relationship Id="rId28" Type="http://schemas.openxmlformats.org/officeDocument/2006/relationships/oleObject" Target="../embeddings/oleObject108.bin"/><Relationship Id="rId27" Type="http://schemas.openxmlformats.org/officeDocument/2006/relationships/image" Target="../media/image105.wmf"/><Relationship Id="rId26" Type="http://schemas.openxmlformats.org/officeDocument/2006/relationships/oleObject" Target="../embeddings/oleObject107.bin"/><Relationship Id="rId25" Type="http://schemas.openxmlformats.org/officeDocument/2006/relationships/image" Target="../media/image104.wmf"/><Relationship Id="rId24" Type="http://schemas.openxmlformats.org/officeDocument/2006/relationships/oleObject" Target="../embeddings/oleObject106.bin"/><Relationship Id="rId23" Type="http://schemas.openxmlformats.org/officeDocument/2006/relationships/image" Target="../media/image103.wmf"/><Relationship Id="rId22" Type="http://schemas.openxmlformats.org/officeDocument/2006/relationships/oleObject" Target="../embeddings/oleObject105.bin"/><Relationship Id="rId21" Type="http://schemas.openxmlformats.org/officeDocument/2006/relationships/image" Target="../media/image102.wmf"/><Relationship Id="rId20" Type="http://schemas.openxmlformats.org/officeDocument/2006/relationships/oleObject" Target="../embeddings/oleObject104.bin"/><Relationship Id="rId2" Type="http://schemas.openxmlformats.org/officeDocument/2006/relationships/oleObject" Target="../embeddings/oleObject95.bin"/><Relationship Id="rId19" Type="http://schemas.openxmlformats.org/officeDocument/2006/relationships/image" Target="../media/image101.wmf"/><Relationship Id="rId18" Type="http://schemas.openxmlformats.org/officeDocument/2006/relationships/oleObject" Target="../embeddings/oleObject103.bin"/><Relationship Id="rId17" Type="http://schemas.openxmlformats.org/officeDocument/2006/relationships/image" Target="../media/image100.wmf"/><Relationship Id="rId16" Type="http://schemas.openxmlformats.org/officeDocument/2006/relationships/oleObject" Target="../embeddings/oleObject102.bin"/><Relationship Id="rId15" Type="http://schemas.openxmlformats.org/officeDocument/2006/relationships/image" Target="../media/image99.wmf"/><Relationship Id="rId14" Type="http://schemas.openxmlformats.org/officeDocument/2006/relationships/oleObject" Target="../embeddings/oleObject101.bin"/><Relationship Id="rId13" Type="http://schemas.openxmlformats.org/officeDocument/2006/relationships/image" Target="../media/image98.wmf"/><Relationship Id="rId12" Type="http://schemas.openxmlformats.org/officeDocument/2006/relationships/oleObject" Target="../embeddings/oleObject100.bin"/><Relationship Id="rId11" Type="http://schemas.openxmlformats.org/officeDocument/2006/relationships/image" Target="../media/image97.wmf"/><Relationship Id="rId10" Type="http://schemas.openxmlformats.org/officeDocument/2006/relationships/oleObject" Target="../embeddings/oleObject99.bin"/><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9" Type="http://schemas.openxmlformats.org/officeDocument/2006/relationships/image" Target="../media/image111.wmf"/><Relationship Id="rId8" Type="http://schemas.openxmlformats.org/officeDocument/2006/relationships/oleObject" Target="../embeddings/oleObject113.bin"/><Relationship Id="rId7" Type="http://schemas.openxmlformats.org/officeDocument/2006/relationships/image" Target="../media/image110.wmf"/><Relationship Id="rId6" Type="http://schemas.openxmlformats.org/officeDocument/2006/relationships/oleObject" Target="../embeddings/oleObject112.bin"/><Relationship Id="rId5" Type="http://schemas.openxmlformats.org/officeDocument/2006/relationships/image" Target="../media/image109.wmf"/><Relationship Id="rId4" Type="http://schemas.openxmlformats.org/officeDocument/2006/relationships/oleObject" Target="../embeddings/oleObject111.bin"/><Relationship Id="rId3" Type="http://schemas.openxmlformats.org/officeDocument/2006/relationships/image" Target="../media/image108.wmf"/><Relationship Id="rId2" Type="http://schemas.openxmlformats.org/officeDocument/2006/relationships/oleObject" Target="../embeddings/oleObject110.bin"/><Relationship Id="rId14" Type="http://schemas.openxmlformats.org/officeDocument/2006/relationships/notesSlide" Target="../notesSlides/notesSlide28.xml"/><Relationship Id="rId13" Type="http://schemas.openxmlformats.org/officeDocument/2006/relationships/vmlDrawing" Target="../drawings/vmlDrawing21.vml"/><Relationship Id="rId12" Type="http://schemas.openxmlformats.org/officeDocument/2006/relationships/slideLayout" Target="../slideLayouts/slideLayout2.xml"/><Relationship Id="rId11" Type="http://schemas.openxmlformats.org/officeDocument/2006/relationships/image" Target="../media/image112.wmf"/><Relationship Id="rId10" Type="http://schemas.openxmlformats.org/officeDocument/2006/relationships/oleObject" Target="../embeddings/oleObject114.bin"/><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7.png"/><Relationship Id="rId7" Type="http://schemas.openxmlformats.org/officeDocument/2006/relationships/image" Target="../media/image116.wmf"/><Relationship Id="rId6" Type="http://schemas.openxmlformats.org/officeDocument/2006/relationships/oleObject" Target="../embeddings/oleObject117.bin"/><Relationship Id="rId5" Type="http://schemas.openxmlformats.org/officeDocument/2006/relationships/image" Target="../media/image115.wmf"/><Relationship Id="rId4" Type="http://schemas.openxmlformats.org/officeDocument/2006/relationships/oleObject" Target="../embeddings/oleObject116.bin"/><Relationship Id="rId3" Type="http://schemas.openxmlformats.org/officeDocument/2006/relationships/image" Target="../media/image114.wmf"/><Relationship Id="rId2" Type="http://schemas.openxmlformats.org/officeDocument/2006/relationships/oleObject" Target="../embeddings/oleObject115.bin"/><Relationship Id="rId11" Type="http://schemas.openxmlformats.org/officeDocument/2006/relationships/notesSlide" Target="../notesSlides/notesSlide30.xml"/><Relationship Id="rId10" Type="http://schemas.openxmlformats.org/officeDocument/2006/relationships/vmlDrawing" Target="../drawings/vmlDrawing22.v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9" Type="http://schemas.openxmlformats.org/officeDocument/2006/relationships/image" Target="../media/image121.wmf"/><Relationship Id="rId8" Type="http://schemas.openxmlformats.org/officeDocument/2006/relationships/oleObject" Target="../embeddings/oleObject121.bin"/><Relationship Id="rId7" Type="http://schemas.openxmlformats.org/officeDocument/2006/relationships/image" Target="../media/image120.wmf"/><Relationship Id="rId6" Type="http://schemas.openxmlformats.org/officeDocument/2006/relationships/oleObject" Target="../embeddings/oleObject120.bin"/><Relationship Id="rId5" Type="http://schemas.openxmlformats.org/officeDocument/2006/relationships/image" Target="../media/image119.wmf"/><Relationship Id="rId4" Type="http://schemas.openxmlformats.org/officeDocument/2006/relationships/oleObject" Target="../embeddings/oleObject119.bin"/><Relationship Id="rId3" Type="http://schemas.openxmlformats.org/officeDocument/2006/relationships/image" Target="../media/image118.wmf"/><Relationship Id="rId2" Type="http://schemas.openxmlformats.org/officeDocument/2006/relationships/oleObject" Target="../embeddings/oleObject118.bin"/><Relationship Id="rId12" Type="http://schemas.openxmlformats.org/officeDocument/2006/relationships/notesSlide" Target="../notesSlides/notesSlide31.xml"/><Relationship Id="rId11" Type="http://schemas.openxmlformats.org/officeDocument/2006/relationships/vmlDrawing" Target="../drawings/vmlDrawing23.vml"/><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124.wmf"/><Relationship Id="rId5" Type="http://schemas.openxmlformats.org/officeDocument/2006/relationships/oleObject" Target="../embeddings/oleObject123.bin"/><Relationship Id="rId4" Type="http://schemas.openxmlformats.org/officeDocument/2006/relationships/image" Target="../media/image123.wmf"/><Relationship Id="rId3" Type="http://schemas.openxmlformats.org/officeDocument/2006/relationships/oleObject" Target="../embeddings/oleObject122.bin"/><Relationship Id="rId2" Type="http://schemas.openxmlformats.org/officeDocument/2006/relationships/image" Target="../media/image12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125.wmf"/><Relationship Id="rId2" Type="http://schemas.openxmlformats.org/officeDocument/2006/relationships/oleObject" Target="../embeddings/oleObject124.bin"/><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126.wmf"/><Relationship Id="rId2" Type="http://schemas.openxmlformats.org/officeDocument/2006/relationships/oleObject" Target="../embeddings/oleObject125.bin"/><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29.bin"/><Relationship Id="rId8" Type="http://schemas.openxmlformats.org/officeDocument/2006/relationships/image" Target="../media/image130.png"/><Relationship Id="rId7" Type="http://schemas.openxmlformats.org/officeDocument/2006/relationships/image" Target="../media/image129.wmf"/><Relationship Id="rId6" Type="http://schemas.openxmlformats.org/officeDocument/2006/relationships/oleObject" Target="../embeddings/oleObject128.bin"/><Relationship Id="rId5" Type="http://schemas.openxmlformats.org/officeDocument/2006/relationships/image" Target="../media/image128.wmf"/><Relationship Id="rId4" Type="http://schemas.openxmlformats.org/officeDocument/2006/relationships/oleObject" Target="../embeddings/oleObject127.bin"/><Relationship Id="rId3" Type="http://schemas.openxmlformats.org/officeDocument/2006/relationships/image" Target="../media/image127.wmf"/><Relationship Id="rId2" Type="http://schemas.openxmlformats.org/officeDocument/2006/relationships/oleObject" Target="../embeddings/oleObject126.bin"/><Relationship Id="rId15" Type="http://schemas.openxmlformats.org/officeDocument/2006/relationships/notesSlide" Target="../notesSlides/notesSlide35.xml"/><Relationship Id="rId14" Type="http://schemas.openxmlformats.org/officeDocument/2006/relationships/vmlDrawing" Target="../drawings/vmlDrawing27.vml"/><Relationship Id="rId13" Type="http://schemas.openxmlformats.org/officeDocument/2006/relationships/slideLayout" Target="../slideLayouts/slideLayout2.xml"/><Relationship Id="rId12" Type="http://schemas.openxmlformats.org/officeDocument/2006/relationships/image" Target="../media/image132.wmf"/><Relationship Id="rId11" Type="http://schemas.openxmlformats.org/officeDocument/2006/relationships/oleObject" Target="../embeddings/oleObject130.bin"/><Relationship Id="rId10" Type="http://schemas.openxmlformats.org/officeDocument/2006/relationships/image" Target="../media/image131.wmf"/><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vmlDrawing" Target="../drawings/vmlDrawing28.vml"/><Relationship Id="rId4" Type="http://schemas.openxmlformats.org/officeDocument/2006/relationships/slideLayout" Target="../slideLayouts/slideLayout2.xml"/><Relationship Id="rId3" Type="http://schemas.openxmlformats.org/officeDocument/2006/relationships/image" Target="../media/image133.wmf"/><Relationship Id="rId2" Type="http://schemas.openxmlformats.org/officeDocument/2006/relationships/oleObject" Target="../embeddings/oleObject131.bin"/><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34.png"/></Relationships>
</file>

<file path=ppt/slides/_rels/slide5.xml.rels><?xml version="1.0" encoding="UTF-8" standalone="yes"?>
<Relationships xmlns="http://schemas.openxmlformats.org/package/2006/relationships"><Relationship Id="rId9" Type="http://schemas.openxmlformats.org/officeDocument/2006/relationships/image" Target="../media/image13.wmf"/><Relationship Id="rId8" Type="http://schemas.openxmlformats.org/officeDocument/2006/relationships/oleObject" Target="../embeddings/oleObject6.bin"/><Relationship Id="rId7" Type="http://schemas.openxmlformats.org/officeDocument/2006/relationships/image" Target="../media/image12.wmf"/><Relationship Id="rId6" Type="http://schemas.openxmlformats.org/officeDocument/2006/relationships/oleObject" Target="../embeddings/oleObject5.bin"/><Relationship Id="rId5" Type="http://schemas.openxmlformats.org/officeDocument/2006/relationships/image" Target="../media/image11.wmf"/><Relationship Id="rId4" Type="http://schemas.openxmlformats.org/officeDocument/2006/relationships/oleObject" Target="../embeddings/oleObject4.bin"/><Relationship Id="rId3" Type="http://schemas.openxmlformats.org/officeDocument/2006/relationships/image" Target="../media/image10.wmf"/><Relationship Id="rId2" Type="http://schemas.openxmlformats.org/officeDocument/2006/relationships/oleObject" Target="../embeddings/oleObject3.bin"/><Relationship Id="rId16" Type="http://schemas.openxmlformats.org/officeDocument/2006/relationships/notesSlide" Target="../notesSlides/notesSlide2.xml"/><Relationship Id="rId15" Type="http://schemas.openxmlformats.org/officeDocument/2006/relationships/vmlDrawing" Target="../drawings/vmlDrawing2.vml"/><Relationship Id="rId14" Type="http://schemas.openxmlformats.org/officeDocument/2006/relationships/slideLayout" Target="../slideLayouts/slideLayout2.xml"/><Relationship Id="rId13" Type="http://schemas.openxmlformats.org/officeDocument/2006/relationships/image" Target="../media/image15.wmf"/><Relationship Id="rId12" Type="http://schemas.openxmlformats.org/officeDocument/2006/relationships/oleObject" Target="../embeddings/oleObject8.bin"/><Relationship Id="rId11" Type="http://schemas.openxmlformats.org/officeDocument/2006/relationships/image" Target="../media/image14.wmf"/><Relationship Id="rId10" Type="http://schemas.openxmlformats.org/officeDocument/2006/relationships/oleObject" Target="../embeddings/oleObject7.bin"/><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19.wmf"/><Relationship Id="rId8" Type="http://schemas.openxmlformats.org/officeDocument/2006/relationships/oleObject" Target="../embeddings/oleObject12.bin"/><Relationship Id="rId7" Type="http://schemas.openxmlformats.org/officeDocument/2006/relationships/image" Target="../media/image18.wmf"/><Relationship Id="rId6" Type="http://schemas.openxmlformats.org/officeDocument/2006/relationships/oleObject" Target="../embeddings/oleObject11.bin"/><Relationship Id="rId5" Type="http://schemas.openxmlformats.org/officeDocument/2006/relationships/image" Target="../media/image17.wmf"/><Relationship Id="rId4" Type="http://schemas.openxmlformats.org/officeDocument/2006/relationships/oleObject" Target="../embeddings/oleObject10.bin"/><Relationship Id="rId3" Type="http://schemas.openxmlformats.org/officeDocument/2006/relationships/image" Target="../media/image16.wmf"/><Relationship Id="rId2" Type="http://schemas.openxmlformats.org/officeDocument/2006/relationships/oleObject" Target="../embeddings/oleObject9.bin"/><Relationship Id="rId18" Type="http://schemas.openxmlformats.org/officeDocument/2006/relationships/notesSlide" Target="../notesSlides/notesSlide3.xml"/><Relationship Id="rId17" Type="http://schemas.openxmlformats.org/officeDocument/2006/relationships/vmlDrawing" Target="../drawings/vmlDrawing3.vml"/><Relationship Id="rId16" Type="http://schemas.openxmlformats.org/officeDocument/2006/relationships/slideLayout" Target="../slideLayouts/slideLayout2.xml"/><Relationship Id="rId15" Type="http://schemas.openxmlformats.org/officeDocument/2006/relationships/image" Target="../media/image22.wmf"/><Relationship Id="rId14" Type="http://schemas.openxmlformats.org/officeDocument/2006/relationships/oleObject" Target="../embeddings/oleObject15.bin"/><Relationship Id="rId13" Type="http://schemas.openxmlformats.org/officeDocument/2006/relationships/image" Target="../media/image21.wmf"/><Relationship Id="rId12" Type="http://schemas.openxmlformats.org/officeDocument/2006/relationships/oleObject" Target="../embeddings/oleObject14.bin"/><Relationship Id="rId11" Type="http://schemas.openxmlformats.org/officeDocument/2006/relationships/image" Target="../media/image20.wmf"/><Relationship Id="rId10" Type="http://schemas.openxmlformats.org/officeDocument/2006/relationships/oleObject" Target="../embeddings/oleObject13.bin"/><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oleObject" Target="../embeddings/oleObject19.bin"/><Relationship Id="rId7" Type="http://schemas.openxmlformats.org/officeDocument/2006/relationships/image" Target="../media/image25.wmf"/><Relationship Id="rId6" Type="http://schemas.openxmlformats.org/officeDocument/2006/relationships/oleObject" Target="../embeddings/oleObject18.bin"/><Relationship Id="rId5" Type="http://schemas.openxmlformats.org/officeDocument/2006/relationships/image" Target="../media/image24.wmf"/><Relationship Id="rId4" Type="http://schemas.openxmlformats.org/officeDocument/2006/relationships/oleObject" Target="../embeddings/oleObject17.bin"/><Relationship Id="rId3" Type="http://schemas.openxmlformats.org/officeDocument/2006/relationships/image" Target="../media/image23.wmf"/><Relationship Id="rId2" Type="http://schemas.openxmlformats.org/officeDocument/2006/relationships/oleObject" Target="../embeddings/oleObject16.bin"/><Relationship Id="rId18" Type="http://schemas.openxmlformats.org/officeDocument/2006/relationships/notesSlide" Target="../notesSlides/notesSlide4.xml"/><Relationship Id="rId17" Type="http://schemas.openxmlformats.org/officeDocument/2006/relationships/vmlDrawing" Target="../drawings/vmlDrawing4.vml"/><Relationship Id="rId16" Type="http://schemas.openxmlformats.org/officeDocument/2006/relationships/slideLayout" Target="../slideLayouts/slideLayout2.xml"/><Relationship Id="rId15" Type="http://schemas.openxmlformats.org/officeDocument/2006/relationships/image" Target="../media/image29.wmf"/><Relationship Id="rId14" Type="http://schemas.openxmlformats.org/officeDocument/2006/relationships/oleObject" Target="../embeddings/oleObject22.bin"/><Relationship Id="rId13" Type="http://schemas.openxmlformats.org/officeDocument/2006/relationships/image" Target="../media/image28.wmf"/><Relationship Id="rId12" Type="http://schemas.openxmlformats.org/officeDocument/2006/relationships/oleObject" Target="../embeddings/oleObject21.bin"/><Relationship Id="rId11" Type="http://schemas.openxmlformats.org/officeDocument/2006/relationships/image" Target="../media/image27.wmf"/><Relationship Id="rId10" Type="http://schemas.openxmlformats.org/officeDocument/2006/relationships/oleObject" Target="../embeddings/oleObject20.bin"/><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xml"/><Relationship Id="rId7" Type="http://schemas.openxmlformats.org/officeDocument/2006/relationships/image" Target="../media/image32.wmf"/><Relationship Id="rId6" Type="http://schemas.openxmlformats.org/officeDocument/2006/relationships/oleObject" Target="../embeddings/oleObject25.bin"/><Relationship Id="rId5" Type="http://schemas.openxmlformats.org/officeDocument/2006/relationships/image" Target="../media/image31.wmf"/><Relationship Id="rId4" Type="http://schemas.openxmlformats.org/officeDocument/2006/relationships/oleObject" Target="../embeddings/oleObject24.bin"/><Relationship Id="rId3" Type="http://schemas.openxmlformats.org/officeDocument/2006/relationships/image" Target="../media/image30.wmf"/><Relationship Id="rId2" Type="http://schemas.openxmlformats.org/officeDocument/2006/relationships/oleObject" Target="../embeddings/oleObject23.bin"/><Relationship Id="rId10" Type="http://schemas.openxmlformats.org/officeDocument/2006/relationships/notesSlide" Target="../notesSlides/notesSlide5.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oleObject" Target="../embeddings/oleObject29.bin"/><Relationship Id="rId7" Type="http://schemas.openxmlformats.org/officeDocument/2006/relationships/image" Target="../media/image35.wmf"/><Relationship Id="rId6" Type="http://schemas.openxmlformats.org/officeDocument/2006/relationships/oleObject" Target="../embeddings/oleObject28.bin"/><Relationship Id="rId5" Type="http://schemas.openxmlformats.org/officeDocument/2006/relationships/image" Target="../media/image34.wmf"/><Relationship Id="rId4" Type="http://schemas.openxmlformats.org/officeDocument/2006/relationships/oleObject" Target="../embeddings/oleObject27.bin"/><Relationship Id="rId3" Type="http://schemas.openxmlformats.org/officeDocument/2006/relationships/image" Target="../media/image33.wmf"/><Relationship Id="rId24" Type="http://schemas.openxmlformats.org/officeDocument/2006/relationships/notesSlide" Target="../notesSlides/notesSlide6.xml"/><Relationship Id="rId23" Type="http://schemas.openxmlformats.org/officeDocument/2006/relationships/vmlDrawing" Target="../drawings/vmlDrawing6.vml"/><Relationship Id="rId22" Type="http://schemas.openxmlformats.org/officeDocument/2006/relationships/slideLayout" Target="../slideLayouts/slideLayout2.xml"/><Relationship Id="rId21" Type="http://schemas.openxmlformats.org/officeDocument/2006/relationships/image" Target="../media/image40.wmf"/><Relationship Id="rId20" Type="http://schemas.openxmlformats.org/officeDocument/2006/relationships/oleObject" Target="../embeddings/oleObject35.bin"/><Relationship Id="rId2" Type="http://schemas.openxmlformats.org/officeDocument/2006/relationships/oleObject" Target="../embeddings/oleObject26.bin"/><Relationship Id="rId19" Type="http://schemas.openxmlformats.org/officeDocument/2006/relationships/image" Target="../media/image39.wmf"/><Relationship Id="rId18" Type="http://schemas.openxmlformats.org/officeDocument/2006/relationships/oleObject" Target="../embeddings/oleObject34.bin"/><Relationship Id="rId17" Type="http://schemas.openxmlformats.org/officeDocument/2006/relationships/image" Target="../media/image38.wmf"/><Relationship Id="rId16" Type="http://schemas.openxmlformats.org/officeDocument/2006/relationships/oleObject" Target="../embeddings/oleObject33.bin"/><Relationship Id="rId15" Type="http://schemas.openxmlformats.org/officeDocument/2006/relationships/image" Target="../media/image37.wmf"/><Relationship Id="rId14" Type="http://schemas.openxmlformats.org/officeDocument/2006/relationships/oleObject" Target="../embeddings/oleObject32.bin"/><Relationship Id="rId13" Type="http://schemas.openxmlformats.org/officeDocument/2006/relationships/image" Target="../media/image36.wmf"/><Relationship Id="rId12" Type="http://schemas.openxmlformats.org/officeDocument/2006/relationships/oleObject" Target="../embeddings/oleObject31.bin"/><Relationship Id="rId11" Type="http://schemas.openxmlformats.org/officeDocument/2006/relationships/image" Target="../media/image15.wmf"/><Relationship Id="rId10" Type="http://schemas.openxmlformats.org/officeDocument/2006/relationships/oleObject" Target="../embeddings/oleObject30.bin"/><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descr="E:\owncloud\刘达\2017年\深蓝学院\PPT模板\ppt1封面a.pngppt1封面a"/>
          <p:cNvPicPr>
            <a:picLocks noChangeAspect="1"/>
          </p:cNvPicPr>
          <p:nvPr/>
        </p:nvPicPr>
        <p:blipFill>
          <a:blip r:embed="rId1"/>
          <a:srcRect/>
          <a:stretch>
            <a:fillRect/>
          </a:stretch>
        </p:blipFill>
        <p:spPr>
          <a:xfrm>
            <a:off x="850" y="0"/>
            <a:ext cx="9162415" cy="5144400"/>
          </a:xfrm>
          <a:prstGeom prst="rect">
            <a:avLst/>
          </a:prstGeom>
        </p:spPr>
      </p:pic>
      <p:sp>
        <p:nvSpPr>
          <p:cNvPr id="4" name="文本框 3"/>
          <p:cNvSpPr txBox="1"/>
          <p:nvPr/>
        </p:nvSpPr>
        <p:spPr>
          <a:xfrm>
            <a:off x="608656" y="1314450"/>
            <a:ext cx="5715000" cy="1401217"/>
          </a:xfrm>
          <a:prstGeom prst="rect">
            <a:avLst/>
          </a:prstGeom>
          <a:noFill/>
        </p:spPr>
        <p:txBody>
          <a:bodyPr wrap="square" rtlCol="0">
            <a:spAutoFit/>
          </a:bodyPr>
          <a:lstStyle/>
          <a:p>
            <a:pPr>
              <a:lnSpc>
                <a:spcPct val="150000"/>
              </a:lnSpc>
            </a:pPr>
            <a:r>
              <a:rPr lang="zh-CN" altLang="en-US" sz="3200" b="1" dirty="0">
                <a:solidFill>
                  <a:srgbClr val="464646"/>
                </a:solidFill>
                <a:latin typeface="微软雅黑" panose="020B0503020204020204" charset="-122"/>
                <a:ea typeface="微软雅黑" panose="020B0503020204020204" charset="-122"/>
              </a:rPr>
              <a:t>多传感器融合定位</a:t>
            </a:r>
            <a:endParaRPr lang="zh-CN" altLang="en-US" sz="3200" b="1" dirty="0">
              <a:solidFill>
                <a:srgbClr val="464646"/>
              </a:solidFill>
              <a:latin typeface="微软雅黑" panose="020B0503020204020204" charset="-122"/>
              <a:ea typeface="微软雅黑" panose="020B0503020204020204" charset="-122"/>
            </a:endParaRPr>
          </a:p>
          <a:p>
            <a:pPr>
              <a:lnSpc>
                <a:spcPct val="150000"/>
              </a:lnSpc>
            </a:pPr>
            <a:r>
              <a:rPr lang="zh-CN" altLang="en-US" sz="2800" b="1" dirty="0">
                <a:solidFill>
                  <a:srgbClr val="464646"/>
                </a:solidFill>
                <a:latin typeface="微软雅黑" panose="020B0503020204020204" charset="-122"/>
                <a:ea typeface="微软雅黑" panose="020B0503020204020204" charset="-122"/>
              </a:rPr>
              <a:t>第</a:t>
            </a:r>
            <a:r>
              <a:rPr lang="en-US" altLang="zh-CN" sz="2800" b="1" dirty="0">
                <a:solidFill>
                  <a:srgbClr val="464646"/>
                </a:solidFill>
                <a:latin typeface="微软雅黑" panose="020B0503020204020204" charset="-122"/>
                <a:ea typeface="微软雅黑" panose="020B0503020204020204" charset="-122"/>
              </a:rPr>
              <a:t>5</a:t>
            </a:r>
            <a:r>
              <a:rPr lang="zh-CN" altLang="en-US" sz="2800" b="1" dirty="0">
                <a:solidFill>
                  <a:srgbClr val="464646"/>
                </a:solidFill>
                <a:latin typeface="微软雅黑" panose="020B0503020204020204" charset="-122"/>
                <a:ea typeface="微软雅黑" panose="020B0503020204020204" charset="-122"/>
              </a:rPr>
              <a:t>章 基于滤波的融合方法进阶</a:t>
            </a:r>
            <a:endParaRPr lang="en-US" altLang="zh-CN" sz="2800" b="1" dirty="0">
              <a:solidFill>
                <a:srgbClr val="464646"/>
              </a:solidFill>
              <a:latin typeface="微软雅黑" panose="020B0503020204020204" charset="-122"/>
              <a:ea typeface="微软雅黑" panose="020B0503020204020204" charset="-122"/>
            </a:endParaRPr>
          </a:p>
        </p:txBody>
      </p:sp>
      <p:pic>
        <p:nvPicPr>
          <p:cNvPr id="9" name="图片 8" descr="E:\owncloud\刘达\2017年\深蓝学院\logo\导出图\深蓝学院-标准色.png深蓝学院-标准色"/>
          <p:cNvPicPr>
            <a:picLocks noChangeAspect="1"/>
          </p:cNvPicPr>
          <p:nvPr/>
        </p:nvPicPr>
        <p:blipFill>
          <a:blip r:embed="rId2"/>
          <a:srcRect/>
          <a:stretch>
            <a:fillRect/>
          </a:stretch>
        </p:blipFill>
        <p:spPr>
          <a:xfrm>
            <a:off x="709295" y="526415"/>
            <a:ext cx="1379855" cy="423545"/>
          </a:xfrm>
          <a:prstGeom prst="rect">
            <a:avLst/>
          </a:prstGeom>
        </p:spPr>
      </p:pic>
      <p:sp>
        <p:nvSpPr>
          <p:cNvPr id="14" name="文本框 13"/>
          <p:cNvSpPr txBox="1"/>
          <p:nvPr/>
        </p:nvSpPr>
        <p:spPr>
          <a:xfrm>
            <a:off x="636871" y="3825479"/>
            <a:ext cx="1814195" cy="198755"/>
          </a:xfrm>
          <a:prstGeom prst="rect">
            <a:avLst/>
          </a:prstGeom>
          <a:noFill/>
        </p:spPr>
        <p:txBody>
          <a:bodyPr wrap="square" rtlCol="0">
            <a:spAutoFit/>
          </a:bodyPr>
          <a:lstStyle/>
          <a:p>
            <a:r>
              <a:rPr lang="zh-CN" altLang="en-US" sz="700" b="1">
                <a:solidFill>
                  <a:srgbClr val="464646"/>
                </a:solidFill>
                <a:latin typeface="微软雅黑" panose="020B0503020204020204" charset="-122"/>
                <a:ea typeface="微软雅黑" panose="020B0503020204020204" charset="-122"/>
              </a:rPr>
              <a:t>北京理工大学本硕 </a:t>
            </a:r>
            <a:endParaRPr lang="zh-CN" altLang="en-US" sz="700" b="1">
              <a:solidFill>
                <a:srgbClr val="464646"/>
              </a:solidFill>
              <a:latin typeface="微软雅黑" panose="020B0503020204020204" charset="-122"/>
              <a:ea typeface="微软雅黑" panose="020B0503020204020204" charset="-122"/>
            </a:endParaRPr>
          </a:p>
        </p:txBody>
      </p:sp>
      <p:sp>
        <p:nvSpPr>
          <p:cNvPr id="15" name="文本框 14"/>
          <p:cNvSpPr txBox="1"/>
          <p:nvPr/>
        </p:nvSpPr>
        <p:spPr>
          <a:xfrm>
            <a:off x="636871" y="3969624"/>
            <a:ext cx="1363345" cy="198755"/>
          </a:xfrm>
          <a:prstGeom prst="rect">
            <a:avLst/>
          </a:prstGeom>
          <a:noFill/>
        </p:spPr>
        <p:txBody>
          <a:bodyPr wrap="square" rtlCol="0">
            <a:spAutoFit/>
          </a:bodyPr>
          <a:lstStyle/>
          <a:p>
            <a:r>
              <a:rPr lang="zh-CN" altLang="en-US" sz="700" b="1">
                <a:solidFill>
                  <a:srgbClr val="464646"/>
                </a:solidFill>
                <a:latin typeface="微软雅黑" panose="020B0503020204020204" charset="-122"/>
                <a:ea typeface="微软雅黑" panose="020B0503020204020204" charset="-122"/>
              </a:rPr>
              <a:t>自动驾驶从业者 </a:t>
            </a:r>
            <a:endParaRPr lang="zh-CN" altLang="en-US" sz="700" b="1">
              <a:solidFill>
                <a:srgbClr val="464646"/>
              </a:solidFill>
              <a:latin typeface="微软雅黑" panose="020B0503020204020204" charset="-122"/>
              <a:ea typeface="微软雅黑" panose="020B0503020204020204" charset="-122"/>
            </a:endParaRPr>
          </a:p>
        </p:txBody>
      </p:sp>
      <p:sp>
        <p:nvSpPr>
          <p:cNvPr id="17" name="矩形 16"/>
          <p:cNvSpPr/>
          <p:nvPr/>
        </p:nvSpPr>
        <p:spPr>
          <a:xfrm>
            <a:off x="721961" y="3559414"/>
            <a:ext cx="1009650" cy="200025"/>
          </a:xfrm>
          <a:prstGeom prst="rect">
            <a:avLst/>
          </a:prstGeom>
          <a:solidFill>
            <a:schemeClr val="bg1"/>
          </a:solidFill>
          <a:ln w="635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221071" y="3515599"/>
            <a:ext cx="595630" cy="275590"/>
          </a:xfrm>
          <a:prstGeom prst="rect">
            <a:avLst/>
          </a:prstGeom>
          <a:noFill/>
        </p:spPr>
        <p:txBody>
          <a:bodyPr wrap="square" rtlCol="0">
            <a:spAutoFit/>
          </a:bodyPr>
          <a:lstStyle/>
          <a:p>
            <a:r>
              <a:rPr lang="zh-CN" altLang="en-US" sz="1200" b="1">
                <a:solidFill>
                  <a:srgbClr val="464646"/>
                </a:solidFill>
                <a:latin typeface="微软雅黑" panose="020B0503020204020204" charset="-122"/>
                <a:ea typeface="微软雅黑" panose="020B0503020204020204" charset="-122"/>
              </a:rPr>
              <a:t>任  乾</a:t>
            </a:r>
            <a:endParaRPr lang="zh-CN" altLang="en-US" sz="1200" b="1">
              <a:solidFill>
                <a:srgbClr val="464646"/>
              </a:solidFill>
              <a:latin typeface="微软雅黑" panose="020B0503020204020204" charset="-122"/>
              <a:ea typeface="微软雅黑" panose="020B0503020204020204" charset="-122"/>
            </a:endParaRPr>
          </a:p>
        </p:txBody>
      </p:sp>
      <p:sp>
        <p:nvSpPr>
          <p:cNvPr id="20" name="矩形 19"/>
          <p:cNvSpPr/>
          <p:nvPr/>
        </p:nvSpPr>
        <p:spPr>
          <a:xfrm>
            <a:off x="721961" y="3559414"/>
            <a:ext cx="504000" cy="200025"/>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54556" y="3519409"/>
            <a:ext cx="676910" cy="287020"/>
          </a:xfrm>
          <a:prstGeom prst="rect">
            <a:avLst/>
          </a:prstGeom>
          <a:noFill/>
        </p:spPr>
        <p:txBody>
          <a:bodyPr wrap="square" rtlCol="0">
            <a:spAutoFit/>
          </a:bodyPr>
          <a:lstStyle/>
          <a:p>
            <a:r>
              <a:rPr lang="zh-CN" altLang="en-US" sz="1200" b="1">
                <a:solidFill>
                  <a:schemeClr val="bg1"/>
                </a:solidFill>
                <a:latin typeface="微软雅黑" panose="020B0503020204020204" charset="-122"/>
                <a:ea typeface="微软雅黑" panose="020B0503020204020204" charset="-122"/>
              </a:rPr>
              <a:t>主讲人</a:t>
            </a:r>
            <a:endParaRPr lang="zh-CN" altLang="en-US" sz="1200" b="1">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736340"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考虑</a:t>
            </a:r>
            <a:r>
              <a:rPr lang="en-US" altLang="zh-CN" sz="1600" dirty="0" err="1">
                <a:latin typeface="微软雅黑" panose="020B0503020204020204" charset="-122"/>
                <a:ea typeface="微软雅黑" panose="020B0503020204020204" charset="-122"/>
              </a:rPr>
              <a:t>imu</a:t>
            </a:r>
            <a:r>
              <a:rPr lang="zh-CN" altLang="en-US" sz="1600" dirty="0">
                <a:latin typeface="微软雅黑" panose="020B0503020204020204" charset="-122"/>
                <a:ea typeface="微软雅黑" panose="020B0503020204020204" charset="-122"/>
              </a:rPr>
              <a:t>安装误差时的滤波模型推导</a:t>
            </a:r>
            <a:endParaRPr lang="zh-CN" altLang="en-US" sz="1600" dirty="0">
              <a:latin typeface="微软雅黑" panose="020B0503020204020204" charset="-122"/>
              <a:ea typeface="微软雅黑" panose="020B0503020204020204" charset="-122"/>
            </a:endParaRPr>
          </a:p>
        </p:txBody>
      </p:sp>
      <p:sp>
        <p:nvSpPr>
          <p:cNvPr id="14" name="文本框 13"/>
          <p:cNvSpPr txBox="1"/>
          <p:nvPr/>
        </p:nvSpPr>
        <p:spPr>
          <a:xfrm>
            <a:off x="621664" y="2251530"/>
            <a:ext cx="3302635" cy="30899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需要注意的是，上面方程的等号右边第三项为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8" name="对象 7">
            <a:hlinkClick r:id="" action="ppaction://ole?verb=0"/>
          </p:cNvPr>
          <p:cNvGraphicFramePr>
            <a:graphicFrameLocks noChangeAspect="1"/>
          </p:cNvGraphicFramePr>
          <p:nvPr/>
        </p:nvGraphicFramePr>
        <p:xfrm>
          <a:off x="1045380" y="2639757"/>
          <a:ext cx="2613660" cy="1026795"/>
        </p:xfrm>
        <a:graphic>
          <a:graphicData uri="http://schemas.openxmlformats.org/presentationml/2006/ole">
            <mc:AlternateContent xmlns:mc="http://schemas.openxmlformats.org/markup-compatibility/2006">
              <mc:Choice xmlns:v="urn:schemas-microsoft-com:vml" Requires="v">
                <p:oleObj spid="_x0000_s48652" name="" r:id="rId2" imgW="2613660" imgH="1026795" progId="Equation.Ribbit">
                  <p:embed/>
                </p:oleObj>
              </mc:Choice>
              <mc:Fallback>
                <p:oleObj name="" r:id="rId2" imgW="2613660" imgH="1026795" progId="Equation.Ribbit">
                  <p:embed/>
                  <p:pic>
                    <p:nvPicPr>
                      <p:cNvPr id="0" name="图片 1024"/>
                      <p:cNvPicPr/>
                      <p:nvPr/>
                    </p:nvPicPr>
                    <p:blipFill>
                      <a:blip r:embed="rId3"/>
                      <a:stretch>
                        <a:fillRect/>
                      </a:stretch>
                    </p:blipFill>
                    <p:spPr>
                      <a:xfrm>
                        <a:off x="1045380" y="2639757"/>
                        <a:ext cx="2613660" cy="1026795"/>
                      </a:xfrm>
                      <a:prstGeom prst="rect">
                        <a:avLst/>
                      </a:prstGeom>
                    </p:spPr>
                  </p:pic>
                </p:oleObj>
              </mc:Fallback>
            </mc:AlternateContent>
          </a:graphicData>
        </a:graphic>
      </p:graphicFrame>
      <p:sp>
        <p:nvSpPr>
          <p:cNvPr id="11" name="文本框 10"/>
          <p:cNvSpPr txBox="1"/>
          <p:nvPr/>
        </p:nvSpPr>
        <p:spPr>
          <a:xfrm>
            <a:off x="621664" y="3712335"/>
            <a:ext cx="330263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由于只有         不为零，因此上式又可以写为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3" name="对象 12">
            <a:hlinkClick r:id="" action="ppaction://ole?verb=0"/>
          </p:cNvPr>
          <p:cNvGraphicFramePr>
            <a:graphicFrameLocks noChangeAspect="1"/>
          </p:cNvGraphicFramePr>
          <p:nvPr/>
        </p:nvGraphicFramePr>
        <p:xfrm>
          <a:off x="1382733" y="3787265"/>
          <a:ext cx="312420" cy="230505"/>
        </p:xfrm>
        <a:graphic>
          <a:graphicData uri="http://schemas.openxmlformats.org/presentationml/2006/ole">
            <mc:AlternateContent xmlns:mc="http://schemas.openxmlformats.org/markup-compatibility/2006">
              <mc:Choice xmlns:v="urn:schemas-microsoft-com:vml" Requires="v">
                <p:oleObj spid="_x0000_s48653" name="" r:id="rId4" imgW="312420" imgH="230505" progId="Equation.Ribbit">
                  <p:embed/>
                </p:oleObj>
              </mc:Choice>
              <mc:Fallback>
                <p:oleObj name="" r:id="rId4" imgW="312420" imgH="230505" progId="Equation.Ribbit">
                  <p:embed/>
                  <p:pic>
                    <p:nvPicPr>
                      <p:cNvPr id="0" name="图片 2048"/>
                      <p:cNvPicPr/>
                      <p:nvPr/>
                    </p:nvPicPr>
                    <p:blipFill>
                      <a:blip r:embed="rId5"/>
                      <a:stretch>
                        <a:fillRect/>
                      </a:stretch>
                    </p:blipFill>
                    <p:spPr>
                      <a:xfrm>
                        <a:off x="1382733" y="3787265"/>
                        <a:ext cx="312420" cy="230505"/>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1510665" y="4109955"/>
          <a:ext cx="1818640" cy="758825"/>
        </p:xfrm>
        <a:graphic>
          <a:graphicData uri="http://schemas.openxmlformats.org/presentationml/2006/ole">
            <mc:AlternateContent xmlns:mc="http://schemas.openxmlformats.org/markup-compatibility/2006">
              <mc:Choice xmlns:v="urn:schemas-microsoft-com:vml" Requires="v">
                <p:oleObj spid="_x0000_s48654" name="" r:id="rId6" imgW="1818640" imgH="758825" progId="Equation.Ribbit">
                  <p:embed/>
                </p:oleObj>
              </mc:Choice>
              <mc:Fallback>
                <p:oleObj name="" r:id="rId6" imgW="1818640" imgH="758825" progId="Equation.Ribbit">
                  <p:embed/>
                  <p:pic>
                    <p:nvPicPr>
                      <p:cNvPr id="0" name="图片 1024"/>
                      <p:cNvPicPr/>
                      <p:nvPr/>
                    </p:nvPicPr>
                    <p:blipFill>
                      <a:blip r:embed="rId7"/>
                      <a:stretch>
                        <a:fillRect/>
                      </a:stretch>
                    </p:blipFill>
                    <p:spPr>
                      <a:xfrm>
                        <a:off x="1510665" y="4109955"/>
                        <a:ext cx="1818640" cy="758825"/>
                      </a:xfrm>
                      <a:prstGeom prst="rect">
                        <a:avLst/>
                      </a:prstGeom>
                    </p:spPr>
                  </p:pic>
                </p:oleObj>
              </mc:Fallback>
            </mc:AlternateContent>
          </a:graphicData>
        </a:graphic>
      </p:graphicFrame>
      <p:sp>
        <p:nvSpPr>
          <p:cNvPr id="31" name="文本框 30"/>
          <p:cNvSpPr txBox="1"/>
          <p:nvPr/>
        </p:nvSpPr>
        <p:spPr>
          <a:xfrm>
            <a:off x="4615180" y="1256485"/>
            <a:ext cx="3844608" cy="549061"/>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从该式可以看出，   并不会对观测造成误差，因此在</a:t>
            </a:r>
            <a:r>
              <a:rPr lang="en-US" altLang="zh-CN" sz="1200" kern="0" dirty="0" err="1">
                <a:latin typeface="微软雅黑" panose="020B0503020204020204" charset="-122"/>
                <a:ea typeface="微软雅黑" panose="020B0503020204020204" charset="-122"/>
                <a:sym typeface="Wingdings 2" panose="05020102010507070707" pitchFamily="18" charset="2"/>
              </a:rPr>
              <a:t>kalman</a:t>
            </a:r>
            <a:r>
              <a:rPr lang="zh-CN" altLang="en-US" sz="1200" kern="0" dirty="0">
                <a:latin typeface="微软雅黑" panose="020B0503020204020204" charset="-122"/>
                <a:ea typeface="微软雅黑" panose="020B0503020204020204" charset="-122"/>
                <a:sym typeface="Wingdings 2" panose="05020102010507070707" pitchFamily="18" charset="2"/>
              </a:rPr>
              <a:t>滤波时，只增加     和       作为新的状态量，即</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2" name="对象 31">
            <a:hlinkClick r:id="" action="ppaction://ole?verb=0"/>
          </p:cNvPr>
          <p:cNvGraphicFramePr>
            <a:graphicFrameLocks noChangeAspect="1"/>
          </p:cNvGraphicFramePr>
          <p:nvPr/>
        </p:nvGraphicFramePr>
        <p:xfrm>
          <a:off x="5913163" y="1361425"/>
          <a:ext cx="208280" cy="182880"/>
        </p:xfrm>
        <a:graphic>
          <a:graphicData uri="http://schemas.openxmlformats.org/presentationml/2006/ole">
            <mc:AlternateContent xmlns:mc="http://schemas.openxmlformats.org/markup-compatibility/2006">
              <mc:Choice xmlns:v="urn:schemas-microsoft-com:vml" Requires="v">
                <p:oleObj spid="_x0000_s48655" name="" r:id="rId8" imgW="208280" imgH="182880" progId="Equation.Ribbit">
                  <p:embed/>
                </p:oleObj>
              </mc:Choice>
              <mc:Fallback>
                <p:oleObj name="" r:id="rId8" imgW="208280" imgH="182880" progId="Equation.Ribbit">
                  <p:embed/>
                  <p:pic>
                    <p:nvPicPr>
                      <p:cNvPr id="0" name="图片 2050"/>
                      <p:cNvPicPr/>
                      <p:nvPr/>
                    </p:nvPicPr>
                    <p:blipFill>
                      <a:blip r:embed="rId9"/>
                      <a:stretch>
                        <a:fillRect/>
                      </a:stretch>
                    </p:blipFill>
                    <p:spPr>
                      <a:xfrm>
                        <a:off x="5913163" y="1361425"/>
                        <a:ext cx="208280" cy="182880"/>
                      </a:xfrm>
                      <a:prstGeom prst="rect">
                        <a:avLst/>
                      </a:prstGeom>
                    </p:spPr>
                  </p:pic>
                </p:oleObj>
              </mc:Fallback>
            </mc:AlternateContent>
          </a:graphicData>
        </a:graphic>
      </p:graphicFrame>
      <p:graphicFrame>
        <p:nvGraphicFramePr>
          <p:cNvPr id="33" name="对象 32">
            <a:hlinkClick r:id="" action="ppaction://ole?verb=0"/>
          </p:cNvPr>
          <p:cNvGraphicFramePr>
            <a:graphicFrameLocks noChangeAspect="1"/>
          </p:cNvGraphicFramePr>
          <p:nvPr/>
        </p:nvGraphicFramePr>
        <p:xfrm>
          <a:off x="6320020" y="1606838"/>
          <a:ext cx="196850" cy="142875"/>
        </p:xfrm>
        <a:graphic>
          <a:graphicData uri="http://schemas.openxmlformats.org/presentationml/2006/ole">
            <mc:AlternateContent xmlns:mc="http://schemas.openxmlformats.org/markup-compatibility/2006">
              <mc:Choice xmlns:v="urn:schemas-microsoft-com:vml" Requires="v">
                <p:oleObj spid="_x0000_s48656" name="" r:id="rId10" imgW="196850" imgH="142875" progId="Equation.Ribbit">
                  <p:embed/>
                </p:oleObj>
              </mc:Choice>
              <mc:Fallback>
                <p:oleObj name="" r:id="rId10" imgW="196850" imgH="142875" progId="Equation.Ribbit">
                  <p:embed/>
                  <p:pic>
                    <p:nvPicPr>
                      <p:cNvPr id="0" name="图片 2050"/>
                      <p:cNvPicPr/>
                      <p:nvPr/>
                    </p:nvPicPr>
                    <p:blipFill>
                      <a:blip r:embed="rId11"/>
                      <a:stretch>
                        <a:fillRect/>
                      </a:stretch>
                    </p:blipFill>
                    <p:spPr>
                      <a:xfrm>
                        <a:off x="6320020" y="1606838"/>
                        <a:ext cx="196850" cy="142875"/>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6718157" y="1597330"/>
          <a:ext cx="222250" cy="181610"/>
        </p:xfrm>
        <a:graphic>
          <a:graphicData uri="http://schemas.openxmlformats.org/presentationml/2006/ole">
            <mc:AlternateContent xmlns:mc="http://schemas.openxmlformats.org/markup-compatibility/2006">
              <mc:Choice xmlns:v="urn:schemas-microsoft-com:vml" Requires="v">
                <p:oleObj spid="_x0000_s48657" name="" r:id="rId12" imgW="222250" imgH="181610" progId="Equation.Ribbit">
                  <p:embed/>
                </p:oleObj>
              </mc:Choice>
              <mc:Fallback>
                <p:oleObj name="" r:id="rId12" imgW="222250" imgH="181610" progId="Equation.Ribbit">
                  <p:embed/>
                  <p:pic>
                    <p:nvPicPr>
                      <p:cNvPr id="0" name="图片 2050"/>
                      <p:cNvPicPr/>
                      <p:nvPr/>
                    </p:nvPicPr>
                    <p:blipFill>
                      <a:blip r:embed="rId13"/>
                      <a:stretch>
                        <a:fillRect/>
                      </a:stretch>
                    </p:blipFill>
                    <p:spPr>
                      <a:xfrm>
                        <a:off x="6718157" y="1597330"/>
                        <a:ext cx="222250" cy="181610"/>
                      </a:xfrm>
                      <a:prstGeom prst="rect">
                        <a:avLst/>
                      </a:prstGeom>
                    </p:spPr>
                  </p:pic>
                </p:oleObj>
              </mc:Fallback>
            </mc:AlternateContent>
          </a:graphicData>
        </a:graphic>
      </p:graphicFrame>
      <p:graphicFrame>
        <p:nvGraphicFramePr>
          <p:cNvPr id="36" name="对象 35">
            <a:hlinkClick r:id="" action="ppaction://ole?verb=0"/>
          </p:cNvPr>
          <p:cNvGraphicFramePr>
            <a:graphicFrameLocks noChangeAspect="1"/>
          </p:cNvGraphicFramePr>
          <p:nvPr/>
        </p:nvGraphicFramePr>
        <p:xfrm>
          <a:off x="4799538" y="1814426"/>
          <a:ext cx="3479165" cy="319405"/>
        </p:xfrm>
        <a:graphic>
          <a:graphicData uri="http://schemas.openxmlformats.org/presentationml/2006/ole">
            <mc:AlternateContent xmlns:mc="http://schemas.openxmlformats.org/markup-compatibility/2006">
              <mc:Choice xmlns:v="urn:schemas-microsoft-com:vml" Requires="v">
                <p:oleObj spid="_x0000_s48658" name="" r:id="rId14" imgW="3479165" imgH="319405" progId="Equation.Ribbit">
                  <p:embed/>
                </p:oleObj>
              </mc:Choice>
              <mc:Fallback>
                <p:oleObj name="" r:id="rId14" imgW="3479165" imgH="319405" progId="Equation.Ribbit">
                  <p:embed/>
                  <p:pic>
                    <p:nvPicPr>
                      <p:cNvPr id="0" name="图片 15360"/>
                      <p:cNvPicPr/>
                      <p:nvPr/>
                    </p:nvPicPr>
                    <p:blipFill>
                      <a:blip r:embed="rId15"/>
                      <a:stretch>
                        <a:fillRect/>
                      </a:stretch>
                    </p:blipFill>
                    <p:spPr>
                      <a:xfrm>
                        <a:off x="4799538" y="1814426"/>
                        <a:ext cx="3479165" cy="319405"/>
                      </a:xfrm>
                      <a:prstGeom prst="rect">
                        <a:avLst/>
                      </a:prstGeom>
                    </p:spPr>
                  </p:pic>
                </p:oleObj>
              </mc:Fallback>
            </mc:AlternateContent>
          </a:graphicData>
        </a:graphic>
      </p:graphicFrame>
      <p:graphicFrame>
        <p:nvGraphicFramePr>
          <p:cNvPr id="37" name="对象 36">
            <a:hlinkClick r:id="" action="ppaction://ole?verb=0"/>
          </p:cNvPr>
          <p:cNvGraphicFramePr>
            <a:graphicFrameLocks noChangeAspect="1"/>
          </p:cNvGraphicFramePr>
          <p:nvPr/>
        </p:nvGraphicFramePr>
        <p:xfrm>
          <a:off x="4904427" y="3040445"/>
          <a:ext cx="3256915" cy="876935"/>
        </p:xfrm>
        <a:graphic>
          <a:graphicData uri="http://schemas.openxmlformats.org/presentationml/2006/ole">
            <mc:AlternateContent xmlns:mc="http://schemas.openxmlformats.org/markup-compatibility/2006">
              <mc:Choice xmlns:v="urn:schemas-microsoft-com:vml" Requires="v">
                <p:oleObj spid="_x0000_s48659" name="" r:id="rId16" imgW="3694430" imgH="994410" progId="Equation.Ribbit">
                  <p:embed/>
                </p:oleObj>
              </mc:Choice>
              <mc:Fallback>
                <p:oleObj name="" r:id="rId16" imgW="3694430" imgH="994410" progId="Equation.Ribbit">
                  <p:embed/>
                  <p:pic>
                    <p:nvPicPr>
                      <p:cNvPr id="0" name="图片 15362"/>
                      <p:cNvPicPr/>
                      <p:nvPr/>
                    </p:nvPicPr>
                    <p:blipFill>
                      <a:blip r:embed="rId17"/>
                      <a:stretch>
                        <a:fillRect/>
                      </a:stretch>
                    </p:blipFill>
                    <p:spPr>
                      <a:xfrm>
                        <a:off x="4904427" y="3040445"/>
                        <a:ext cx="3256915" cy="876935"/>
                      </a:xfrm>
                      <a:prstGeom prst="rect">
                        <a:avLst/>
                      </a:prstGeom>
                    </p:spPr>
                  </p:pic>
                </p:oleObj>
              </mc:Fallback>
            </mc:AlternateContent>
          </a:graphicData>
        </a:graphic>
      </p:graphicFrame>
      <p:sp>
        <p:nvSpPr>
          <p:cNvPr id="38" name="文本框 37"/>
          <p:cNvSpPr txBox="1"/>
          <p:nvPr/>
        </p:nvSpPr>
        <p:spPr>
          <a:xfrm>
            <a:off x="4580255" y="2251565"/>
            <a:ext cx="3879533" cy="810260"/>
          </a:xfrm>
          <a:prstGeom prst="rect">
            <a:avLst/>
          </a:prstGeom>
          <a:noFill/>
        </p:spPr>
        <p:txBody>
          <a:bodyPr wrap="square" rtlCol="0" anchor="t">
            <a:spAutoFit/>
          </a:bodyPr>
          <a:lstStyle/>
          <a:p>
            <a:pPr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状态方程                                 中并没有发生太大变化，只是维数有所增加，而且增加的维数对应的系数均为</a:t>
            </a:r>
            <a:r>
              <a:rPr lang="en-US" altLang="zh-CN" sz="1200" kern="0" dirty="0">
                <a:latin typeface="微软雅黑" panose="020B0503020204020204" charset="-122"/>
                <a:ea typeface="微软雅黑" panose="020B0503020204020204" charset="-122"/>
                <a:sym typeface="Wingdings 2" panose="05020102010507070707" pitchFamily="18" charset="2"/>
              </a:rPr>
              <a:t>0</a:t>
            </a:r>
            <a:r>
              <a:rPr lang="zh-CN" altLang="en-US" sz="1200" kern="0" dirty="0">
                <a:latin typeface="微软雅黑" panose="020B0503020204020204" charset="-122"/>
                <a:ea typeface="微软雅黑" panose="020B0503020204020204" charset="-122"/>
                <a:sym typeface="Wingdings 2" panose="05020102010507070707" pitchFamily="18" charset="2"/>
              </a:rPr>
              <a:t>，即</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9" name="对象 38">
            <a:hlinkClick r:id="" action="ppaction://ole?verb=0"/>
          </p:cNvPr>
          <p:cNvGraphicFramePr>
            <a:graphicFrameLocks noChangeAspect="1"/>
          </p:cNvGraphicFramePr>
          <p:nvPr/>
        </p:nvGraphicFramePr>
        <p:xfrm>
          <a:off x="5292748" y="2324397"/>
          <a:ext cx="1479550" cy="215900"/>
        </p:xfrm>
        <a:graphic>
          <a:graphicData uri="http://schemas.openxmlformats.org/presentationml/2006/ole">
            <mc:AlternateContent xmlns:mc="http://schemas.openxmlformats.org/markup-compatibility/2006">
              <mc:Choice xmlns:v="urn:schemas-microsoft-com:vml" Requires="v">
                <p:oleObj spid="_x0000_s48660" name="" r:id="rId18" imgW="1630680" imgH="238125" progId="Equation.Ribbit">
                  <p:embed/>
                </p:oleObj>
              </mc:Choice>
              <mc:Fallback>
                <p:oleObj name="" r:id="rId18" imgW="1630680" imgH="238125" progId="Equation.Ribbit">
                  <p:embed/>
                  <p:pic>
                    <p:nvPicPr>
                      <p:cNvPr id="0" name="图片 15363"/>
                      <p:cNvPicPr/>
                      <p:nvPr/>
                    </p:nvPicPr>
                    <p:blipFill>
                      <a:blip r:embed="rId19"/>
                      <a:stretch>
                        <a:fillRect/>
                      </a:stretch>
                    </p:blipFill>
                    <p:spPr>
                      <a:xfrm>
                        <a:off x="5292748" y="2324397"/>
                        <a:ext cx="1479550" cy="215900"/>
                      </a:xfrm>
                      <a:prstGeom prst="rect">
                        <a:avLst/>
                      </a:prstGeom>
                    </p:spPr>
                  </p:pic>
                </p:oleObj>
              </mc:Fallback>
            </mc:AlternateContent>
          </a:graphicData>
        </a:graphic>
      </p:graphicFrame>
      <p:graphicFrame>
        <p:nvGraphicFramePr>
          <p:cNvPr id="40" name="对象 39">
            <a:hlinkClick r:id="" action="ppaction://ole?verb=0"/>
          </p:cNvPr>
          <p:cNvGraphicFramePr>
            <a:graphicFrameLocks noChangeAspect="1"/>
          </p:cNvGraphicFramePr>
          <p:nvPr/>
        </p:nvGraphicFramePr>
        <p:xfrm>
          <a:off x="4904583" y="4056415"/>
          <a:ext cx="1503045" cy="912495"/>
        </p:xfrm>
        <a:graphic>
          <a:graphicData uri="http://schemas.openxmlformats.org/presentationml/2006/ole">
            <mc:AlternateContent xmlns:mc="http://schemas.openxmlformats.org/markup-compatibility/2006">
              <mc:Choice xmlns:v="urn:schemas-microsoft-com:vml" Requires="v">
                <p:oleObj spid="_x0000_s48661" name="" r:id="rId20" imgW="1637030" imgH="994410" progId="Equation.Ribbit">
                  <p:embed/>
                </p:oleObj>
              </mc:Choice>
              <mc:Fallback>
                <p:oleObj name="" r:id="rId20" imgW="1637030" imgH="994410" progId="Equation.Ribbit">
                  <p:embed/>
                  <p:pic>
                    <p:nvPicPr>
                      <p:cNvPr id="0" name="图片 16385"/>
                      <p:cNvPicPr/>
                      <p:nvPr/>
                    </p:nvPicPr>
                    <p:blipFill>
                      <a:blip r:embed="rId21"/>
                      <a:stretch>
                        <a:fillRect/>
                      </a:stretch>
                    </p:blipFill>
                    <p:spPr>
                      <a:xfrm>
                        <a:off x="4904583" y="4056415"/>
                        <a:ext cx="1503045" cy="912495"/>
                      </a:xfrm>
                      <a:prstGeom prst="rect">
                        <a:avLst/>
                      </a:prstGeom>
                    </p:spPr>
                  </p:pic>
                </p:oleObj>
              </mc:Fallback>
            </mc:AlternateContent>
          </a:graphicData>
        </a:graphic>
      </p:graphicFrame>
      <p:sp>
        <p:nvSpPr>
          <p:cNvPr id="2" name="文本框 1"/>
          <p:cNvSpPr txBox="1"/>
          <p:nvPr/>
        </p:nvSpPr>
        <p:spPr>
          <a:xfrm>
            <a:off x="621664" y="1256485"/>
            <a:ext cx="3302635" cy="330835"/>
          </a:xfrm>
          <a:prstGeom prst="rect">
            <a:avLst/>
          </a:prstGeom>
          <a:noFill/>
        </p:spPr>
        <p:txBody>
          <a:bodyPr wrap="square" rtlCol="0" anchor="t">
            <a:spAutoFit/>
          </a:bodyPr>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6)</a:t>
            </a:r>
            <a:r>
              <a:rPr lang="zh-CN" altLang="en-US" sz="1200" kern="0" dirty="0">
                <a:latin typeface="微软雅黑" panose="020B0503020204020204" charset="-122"/>
                <a:ea typeface="微软雅黑" panose="020B0503020204020204" charset="-122"/>
                <a:sym typeface="Wingdings 2" panose="05020102010507070707" pitchFamily="18" charset="2"/>
              </a:rPr>
              <a:t>式可以进一步写为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621666" y="1770509"/>
          <a:ext cx="3545205" cy="258445"/>
        </p:xfrm>
        <a:graphic>
          <a:graphicData uri="http://schemas.openxmlformats.org/presentationml/2006/ole">
            <mc:AlternateContent xmlns:mc="http://schemas.openxmlformats.org/markup-compatibility/2006">
              <mc:Choice xmlns:v="urn:schemas-microsoft-com:vml" Requires="v">
                <p:oleObj spid="_x0000_s83241" name="" r:id="rId22" imgW="3545205" imgH="258445" progId="Equation.Ribbit">
                  <p:embed/>
                </p:oleObj>
              </mc:Choice>
              <mc:Fallback>
                <p:oleObj name="" r:id="rId22" imgW="3545205" imgH="258445" progId="Equation.Ribbit">
                  <p:embed/>
                  <p:pic>
                    <p:nvPicPr>
                      <p:cNvPr id="0" name="图片 1024"/>
                      <p:cNvPicPr/>
                      <p:nvPr/>
                    </p:nvPicPr>
                    <p:blipFill>
                      <a:blip r:embed="rId23"/>
                      <a:stretch>
                        <a:fillRect/>
                      </a:stretch>
                    </p:blipFill>
                    <p:spPr>
                      <a:xfrm>
                        <a:off x="621666" y="1770509"/>
                        <a:ext cx="3545205" cy="25844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21665" y="3956977"/>
            <a:ext cx="3376295" cy="33083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因此在观测方程                                     中，有</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736340"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考虑</a:t>
            </a:r>
            <a:r>
              <a:rPr lang="en-US" altLang="zh-CN" sz="1600" dirty="0" err="1">
                <a:latin typeface="微软雅黑" panose="020B0503020204020204" charset="-122"/>
                <a:ea typeface="微软雅黑" panose="020B0503020204020204" charset="-122"/>
              </a:rPr>
              <a:t>imu</a:t>
            </a:r>
            <a:r>
              <a:rPr lang="zh-CN" altLang="en-US" sz="1600" dirty="0">
                <a:latin typeface="微软雅黑" panose="020B0503020204020204" charset="-122"/>
                <a:ea typeface="微软雅黑" panose="020B0503020204020204" charset="-122"/>
              </a:rPr>
              <a:t>安装误差时的滤波模型推导</a:t>
            </a:r>
            <a:endParaRPr lang="zh-CN" altLang="en-US" sz="1600" dirty="0">
              <a:latin typeface="微软雅黑" panose="020B0503020204020204" charset="-122"/>
              <a:ea typeface="微软雅黑" panose="020B0503020204020204" charset="-122"/>
            </a:endParaRPr>
          </a:p>
        </p:txBody>
      </p:sp>
      <p:sp>
        <p:nvSpPr>
          <p:cNvPr id="14" name="文本框 13"/>
          <p:cNvSpPr txBox="1"/>
          <p:nvPr/>
        </p:nvSpPr>
        <p:spPr>
          <a:xfrm>
            <a:off x="621665" y="1247432"/>
            <a:ext cx="3302635" cy="30899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观测量可以写为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 name="对象 2">
            <a:hlinkClick r:id="" action="ppaction://ole?verb=0"/>
          </p:cNvPr>
          <p:cNvGraphicFramePr>
            <a:graphicFrameLocks noChangeAspect="1"/>
          </p:cNvGraphicFramePr>
          <p:nvPr/>
        </p:nvGraphicFramePr>
        <p:xfrm>
          <a:off x="1417955" y="1705267"/>
          <a:ext cx="1069975" cy="758825"/>
        </p:xfrm>
        <a:graphic>
          <a:graphicData uri="http://schemas.openxmlformats.org/presentationml/2006/ole">
            <mc:AlternateContent xmlns:mc="http://schemas.openxmlformats.org/markup-compatibility/2006">
              <mc:Choice xmlns:v="urn:schemas-microsoft-com:vml" Requires="v">
                <p:oleObj spid="_x0000_s84193" name="" r:id="rId2" imgW="1069975" imgH="758825" progId="Equation.Ribbit">
                  <p:embed/>
                </p:oleObj>
              </mc:Choice>
              <mc:Fallback>
                <p:oleObj name="" r:id="rId2" imgW="1069975" imgH="758825" progId="Equation.Ribbit">
                  <p:embed/>
                  <p:pic>
                    <p:nvPicPr>
                      <p:cNvPr id="0" name="图片 3072"/>
                      <p:cNvPicPr/>
                      <p:nvPr/>
                    </p:nvPicPr>
                    <p:blipFill>
                      <a:blip r:embed="rId3"/>
                      <a:stretch>
                        <a:fillRect/>
                      </a:stretch>
                    </p:blipFill>
                    <p:spPr>
                      <a:xfrm>
                        <a:off x="1417955" y="1705267"/>
                        <a:ext cx="1069975" cy="758825"/>
                      </a:xfrm>
                      <a:prstGeom prst="rect">
                        <a:avLst/>
                      </a:prstGeom>
                    </p:spPr>
                  </p:pic>
                </p:oleObj>
              </mc:Fallback>
            </mc:AlternateContent>
          </a:graphicData>
        </a:graphic>
      </p:graphicFrame>
      <p:sp>
        <p:nvSpPr>
          <p:cNvPr id="4" name="文本框 3"/>
          <p:cNvSpPr txBox="1"/>
          <p:nvPr/>
        </p:nvSpPr>
        <p:spPr>
          <a:xfrm>
            <a:off x="621665" y="2537117"/>
            <a:ext cx="2801620" cy="33083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        的数值通过下式获得</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1040084" y="2610652"/>
          <a:ext cx="337185" cy="198120"/>
        </p:xfrm>
        <a:graphic>
          <a:graphicData uri="http://schemas.openxmlformats.org/presentationml/2006/ole">
            <mc:AlternateContent xmlns:mc="http://schemas.openxmlformats.org/markup-compatibility/2006">
              <mc:Choice xmlns:v="urn:schemas-microsoft-com:vml" Requires="v">
                <p:oleObj spid="_x0000_s84194" name="" r:id="rId4" imgW="337185" imgH="198120" progId="Equation.Ribbit">
                  <p:embed/>
                </p:oleObj>
              </mc:Choice>
              <mc:Fallback>
                <p:oleObj name="" r:id="rId4" imgW="337185" imgH="198120" progId="Equation.Ribbit">
                  <p:embed/>
                  <p:pic>
                    <p:nvPicPr>
                      <p:cNvPr id="0" name="图片 3073"/>
                      <p:cNvPicPr/>
                      <p:nvPr/>
                    </p:nvPicPr>
                    <p:blipFill>
                      <a:blip r:embed="rId5"/>
                      <a:stretch>
                        <a:fillRect/>
                      </a:stretch>
                    </p:blipFill>
                    <p:spPr>
                      <a:xfrm>
                        <a:off x="1040084" y="2610652"/>
                        <a:ext cx="337185" cy="19812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514985" y="2969552"/>
          <a:ext cx="3363595" cy="758825"/>
        </p:xfrm>
        <a:graphic>
          <a:graphicData uri="http://schemas.openxmlformats.org/presentationml/2006/ole">
            <mc:AlternateContent xmlns:mc="http://schemas.openxmlformats.org/markup-compatibility/2006">
              <mc:Choice xmlns:v="urn:schemas-microsoft-com:vml" Requires="v">
                <p:oleObj spid="_x0000_s84195" name="" r:id="rId6" imgW="3363595" imgH="758825" progId="Equation.Ribbit">
                  <p:embed/>
                </p:oleObj>
              </mc:Choice>
              <mc:Fallback>
                <p:oleObj name="" r:id="rId6" imgW="3363595" imgH="758825" progId="Equation.Ribbit">
                  <p:embed/>
                  <p:pic>
                    <p:nvPicPr>
                      <p:cNvPr id="0" name="图片 2048"/>
                      <p:cNvPicPr/>
                      <p:nvPr/>
                    </p:nvPicPr>
                    <p:blipFill>
                      <a:blip r:embed="rId7"/>
                      <a:stretch>
                        <a:fillRect/>
                      </a:stretch>
                    </p:blipFill>
                    <p:spPr>
                      <a:xfrm>
                        <a:off x="514985" y="2969552"/>
                        <a:ext cx="3363595" cy="75882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1833889" y="4042222"/>
          <a:ext cx="1576705" cy="194945"/>
        </p:xfrm>
        <a:graphic>
          <a:graphicData uri="http://schemas.openxmlformats.org/presentationml/2006/ole">
            <mc:AlternateContent xmlns:mc="http://schemas.openxmlformats.org/markup-compatibility/2006">
              <mc:Choice xmlns:v="urn:schemas-microsoft-com:vml" Requires="v">
                <p:oleObj spid="_x0000_s84196" name="" r:id="rId8" imgW="1576705" imgH="194945" progId="Equation.Ribbit">
                  <p:embed/>
                </p:oleObj>
              </mc:Choice>
              <mc:Fallback>
                <p:oleObj name="" r:id="rId8" imgW="1576705" imgH="194945" progId="Equation.Ribbit">
                  <p:embed/>
                  <p:pic>
                    <p:nvPicPr>
                      <p:cNvPr id="0" name="图片 15363"/>
                      <p:cNvPicPr/>
                      <p:nvPr/>
                    </p:nvPicPr>
                    <p:blipFill>
                      <a:blip r:embed="rId9"/>
                      <a:stretch>
                        <a:fillRect/>
                      </a:stretch>
                    </p:blipFill>
                    <p:spPr>
                      <a:xfrm>
                        <a:off x="1833889" y="4042222"/>
                        <a:ext cx="1576705" cy="194945"/>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4821556" y="1329119"/>
          <a:ext cx="3710940" cy="752475"/>
        </p:xfrm>
        <a:graphic>
          <a:graphicData uri="http://schemas.openxmlformats.org/presentationml/2006/ole">
            <mc:AlternateContent xmlns:mc="http://schemas.openxmlformats.org/markup-compatibility/2006">
              <mc:Choice xmlns:v="urn:schemas-microsoft-com:vml" Requires="v">
                <p:oleObj spid="_x0000_s84197" name="" r:id="rId10" imgW="3710940" imgH="752475" progId="Equation.Ribbit">
                  <p:embed/>
                </p:oleObj>
              </mc:Choice>
              <mc:Fallback>
                <p:oleObj name="" r:id="rId10" imgW="3710940" imgH="752475" progId="Equation.Ribbit">
                  <p:embed/>
                  <p:pic>
                    <p:nvPicPr>
                      <p:cNvPr id="0" name="图片 15363"/>
                      <p:cNvPicPr/>
                      <p:nvPr/>
                    </p:nvPicPr>
                    <p:blipFill>
                      <a:blip r:embed="rId11"/>
                      <a:stretch>
                        <a:fillRect/>
                      </a:stretch>
                    </p:blipFill>
                    <p:spPr>
                      <a:xfrm>
                        <a:off x="4821556" y="1329119"/>
                        <a:ext cx="3710940" cy="75247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4874896" y="2259243"/>
          <a:ext cx="2087245" cy="758825"/>
        </p:xfrm>
        <a:graphic>
          <a:graphicData uri="http://schemas.openxmlformats.org/presentationml/2006/ole">
            <mc:AlternateContent xmlns:mc="http://schemas.openxmlformats.org/markup-compatibility/2006">
              <mc:Choice xmlns:v="urn:schemas-microsoft-com:vml" Requires="v">
                <p:oleObj spid="_x0000_s84198" name="" r:id="rId12" imgW="2087245" imgH="758825" progId="Equation.Ribbit">
                  <p:embed/>
                </p:oleObj>
              </mc:Choice>
              <mc:Fallback>
                <p:oleObj name="" r:id="rId12" imgW="2087245" imgH="758825" progId="Equation.Ribbit">
                  <p:embed/>
                  <p:pic>
                    <p:nvPicPr>
                      <p:cNvPr id="0" name="图片 15363"/>
                      <p:cNvPicPr/>
                      <p:nvPr/>
                    </p:nvPicPr>
                    <p:blipFill>
                      <a:blip r:embed="rId13"/>
                      <a:stretch>
                        <a:fillRect/>
                      </a:stretch>
                    </p:blipFill>
                    <p:spPr>
                      <a:xfrm>
                        <a:off x="4874896" y="2259243"/>
                        <a:ext cx="2087245" cy="758825"/>
                      </a:xfrm>
                      <a:prstGeom prst="rect">
                        <a:avLst/>
                      </a:prstGeom>
                    </p:spPr>
                  </p:pic>
                </p:oleObj>
              </mc:Fallback>
            </mc:AlternateContent>
          </a:graphicData>
        </a:graphic>
      </p:graphicFrame>
      <p:sp>
        <p:nvSpPr>
          <p:cNvPr id="20" name="文本框 19"/>
          <p:cNvSpPr txBox="1"/>
          <p:nvPr/>
        </p:nvSpPr>
        <p:spPr>
          <a:xfrm>
            <a:off x="4822825" y="3159125"/>
            <a:ext cx="1450340" cy="33083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1" name="对象 20">
            <a:hlinkClick r:id="" action="ppaction://ole?verb=0"/>
          </p:cNvPr>
          <p:cNvGraphicFramePr>
            <a:graphicFrameLocks noChangeAspect="1"/>
          </p:cNvGraphicFramePr>
          <p:nvPr/>
        </p:nvGraphicFramePr>
        <p:xfrm>
          <a:off x="4981259" y="3553248"/>
          <a:ext cx="1478280" cy="758825"/>
        </p:xfrm>
        <a:graphic>
          <a:graphicData uri="http://schemas.openxmlformats.org/presentationml/2006/ole">
            <mc:AlternateContent xmlns:mc="http://schemas.openxmlformats.org/markup-compatibility/2006">
              <mc:Choice xmlns:v="urn:schemas-microsoft-com:vml" Requires="v">
                <p:oleObj spid="_x0000_s84199" name="" r:id="rId14" imgW="1478280" imgH="758825" progId="Equation.Ribbit">
                  <p:embed/>
                </p:oleObj>
              </mc:Choice>
              <mc:Fallback>
                <p:oleObj name="" r:id="rId14" imgW="1478280" imgH="758825" progId="Equation.Ribbit">
                  <p:embed/>
                  <p:pic>
                    <p:nvPicPr>
                      <p:cNvPr id="0" name="图片 3074"/>
                      <p:cNvPicPr/>
                      <p:nvPr/>
                    </p:nvPicPr>
                    <p:blipFill>
                      <a:blip r:embed="rId15"/>
                      <a:stretch>
                        <a:fillRect/>
                      </a:stretch>
                    </p:blipFill>
                    <p:spPr>
                      <a:xfrm>
                        <a:off x="4981259" y="3553248"/>
                        <a:ext cx="1478280" cy="75882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sp>
        <p:nvSpPr>
          <p:cNvPr id="11" name="文本框 10"/>
          <p:cNvSpPr txBox="1"/>
          <p:nvPr/>
        </p:nvSpPr>
        <p:spPr>
          <a:xfrm>
            <a:off x="3255645" y="136207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1.</a:t>
            </a:r>
            <a:r>
              <a:rPr lang="zh-CN" altLang="en-US" b="1" dirty="0">
                <a:solidFill>
                  <a:schemeClr val="bg1">
                    <a:lumMod val="85000"/>
                  </a:schemeClr>
                </a:solidFill>
                <a:latin typeface="微软雅黑" panose="020B0503020204020204" charset="-122"/>
                <a:ea typeface="微软雅黑" panose="020B0503020204020204" charset="-122"/>
              </a:rPr>
              <a:t> 融合编码器的滤波方法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17" name="文本框 16"/>
          <p:cNvSpPr txBox="1"/>
          <p:nvPr/>
        </p:nvSpPr>
        <p:spPr>
          <a:xfrm>
            <a:off x="3255645" y="1985645"/>
            <a:ext cx="3973830" cy="368300"/>
          </a:xfrm>
          <a:prstGeom prst="rect">
            <a:avLst/>
          </a:prstGeom>
          <a:noFill/>
        </p:spPr>
        <p:txBody>
          <a:bodyPr wrap="square" rtlCol="0">
            <a:spAutoFit/>
          </a:bodyPr>
          <a:lstStyle/>
          <a:p>
            <a:r>
              <a:rPr lang="en-US" altLang="zh-CN" b="1" dirty="0">
                <a:solidFill>
                  <a:schemeClr val="tx1"/>
                </a:solidFill>
                <a:latin typeface="微软雅黑" panose="020B0503020204020204" charset="-122"/>
                <a:ea typeface="微软雅黑" panose="020B0503020204020204" charset="-122"/>
              </a:rPr>
              <a:t>2. </a:t>
            </a:r>
            <a:r>
              <a:rPr lang="zh-CN" altLang="en-US" b="1" dirty="0">
                <a:solidFill>
                  <a:schemeClr val="tx1"/>
                </a:solidFill>
                <a:latin typeface="微软雅黑" panose="020B0503020204020204" charset="-122"/>
                <a:ea typeface="微软雅黑" panose="020B0503020204020204" charset="-122"/>
              </a:rPr>
              <a:t>融合运动约束的滤波方法</a:t>
            </a:r>
            <a:endParaRPr lang="zh-CN" altLang="en-US" b="1" dirty="0">
              <a:solidFill>
                <a:schemeClr val="tx1"/>
              </a:solidFill>
              <a:latin typeface="微软雅黑" panose="020B0503020204020204" charset="-122"/>
              <a:ea typeface="微软雅黑" panose="020B0503020204020204" charset="-122"/>
            </a:endParaRPr>
          </a:p>
        </p:txBody>
      </p:sp>
      <p:sp>
        <p:nvSpPr>
          <p:cNvPr id="20" name="文本框 19"/>
          <p:cNvSpPr txBox="1"/>
          <p:nvPr/>
        </p:nvSpPr>
        <p:spPr>
          <a:xfrm>
            <a:off x="3255645" y="3230880"/>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4. </a:t>
            </a:r>
            <a:r>
              <a:rPr lang="zh-CN" altLang="en-US" b="1" dirty="0">
                <a:solidFill>
                  <a:schemeClr val="bg1">
                    <a:lumMod val="85000"/>
                  </a:schemeClr>
                </a:solidFill>
                <a:latin typeface="微软雅黑" panose="020B0503020204020204" charset="-122"/>
                <a:ea typeface="微软雅黑" panose="020B0503020204020204" charset="-122"/>
                <a:sym typeface="+mn-ea"/>
              </a:rPr>
              <a:t>融合磁力计的滤波方法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3255645" y="387540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5. </a:t>
            </a:r>
            <a:r>
              <a:rPr lang="zh-CN" altLang="en-US" b="1" dirty="0">
                <a:solidFill>
                  <a:schemeClr val="bg1">
                    <a:lumMod val="85000"/>
                  </a:schemeClr>
                </a:solidFill>
                <a:latin typeface="微软雅黑" panose="020B0503020204020204" charset="-122"/>
                <a:ea typeface="微软雅黑" panose="020B0503020204020204" charset="-122"/>
                <a:sym typeface="+mn-ea"/>
              </a:rPr>
              <a:t>融合点云特征的滤波方法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3255645" y="2623820"/>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3. </a:t>
            </a:r>
            <a:r>
              <a:rPr lang="zh-CN" altLang="en-US" b="1" dirty="0">
                <a:solidFill>
                  <a:schemeClr val="bg1">
                    <a:lumMod val="85000"/>
                  </a:schemeClr>
                </a:solidFill>
                <a:latin typeface="微软雅黑" panose="020B0503020204020204" charset="-122"/>
                <a:ea typeface="微软雅黑" panose="020B0503020204020204" charset="-122"/>
              </a:rPr>
              <a:t>组合导航常见现象解释</a:t>
            </a:r>
            <a:endParaRPr lang="zh-CN" altLang="en-US" b="1" dirty="0">
              <a:solidFill>
                <a:schemeClr val="bg1">
                  <a:lumMod val="85000"/>
                </a:schemeClr>
              </a:solidFill>
              <a:latin typeface="微软雅黑" panose="020B0503020204020204" charset="-122"/>
              <a:ea typeface="微软雅黑" panose="020B0503020204020204" charset="-122"/>
            </a:endParaRPr>
          </a:p>
        </p:txBody>
      </p:sp>
      <p:pic>
        <p:nvPicPr>
          <p:cNvPr id="5" name="图片 4"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2577465"/>
            <a:ext cx="378460" cy="431800"/>
          </a:xfrm>
          <a:prstGeom prst="rect">
            <a:avLst/>
          </a:prstGeom>
          <a:solidFill>
            <a:schemeClr val="accent1">
              <a:lumMod val="40000"/>
              <a:lumOff val="60000"/>
            </a:schemeClr>
          </a:solidFill>
        </p:spPr>
      </p:pic>
      <p:pic>
        <p:nvPicPr>
          <p:cNvPr id="12" name="图片 11"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3199130"/>
            <a:ext cx="378460" cy="431800"/>
          </a:xfrm>
          <a:prstGeom prst="rect">
            <a:avLst/>
          </a:prstGeom>
          <a:solidFill>
            <a:schemeClr val="accent1">
              <a:lumMod val="40000"/>
              <a:lumOff val="60000"/>
            </a:schemeClr>
          </a:solidFill>
        </p:spPr>
      </p:pic>
      <p:pic>
        <p:nvPicPr>
          <p:cNvPr id="13" name="图片 12"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3843655"/>
            <a:ext cx="378460" cy="431800"/>
          </a:xfrm>
          <a:prstGeom prst="rect">
            <a:avLst/>
          </a:prstGeom>
          <a:solidFill>
            <a:schemeClr val="accent1">
              <a:lumMod val="40000"/>
              <a:lumOff val="60000"/>
            </a:schemeClr>
          </a:solidFill>
        </p:spPr>
      </p:pic>
      <p:pic>
        <p:nvPicPr>
          <p:cNvPr id="3" name="图片 2" descr="E:\owncloud\刘达\2017年\深蓝学院\PPT模板\辅助图形3.png辅助图形3"/>
          <p:cNvPicPr>
            <a:picLocks noChangeAspect="1"/>
          </p:cNvPicPr>
          <p:nvPr/>
        </p:nvPicPr>
        <p:blipFill>
          <a:blip r:embed="rId4"/>
          <a:srcRect/>
          <a:stretch>
            <a:fillRect/>
          </a:stretch>
        </p:blipFill>
        <p:spPr>
          <a:xfrm>
            <a:off x="2820670" y="1953895"/>
            <a:ext cx="378460" cy="432000"/>
          </a:xfrm>
          <a:prstGeom prst="rect">
            <a:avLst/>
          </a:prstGeom>
        </p:spPr>
      </p:pic>
      <p:pic>
        <p:nvPicPr>
          <p:cNvPr id="7" name="图片 6"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330325"/>
            <a:ext cx="378460" cy="431800"/>
          </a:xfrm>
          <a:prstGeom prst="rect">
            <a:avLst/>
          </a:prstGeom>
          <a:solidFill>
            <a:schemeClr val="accent1">
              <a:lumMod val="40000"/>
              <a:lumOff val="60000"/>
            </a:schemeClr>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融合运动约束的滤波方法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147060"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1. </a:t>
            </a:r>
            <a:r>
              <a:rPr lang="zh-CN" altLang="en-US" sz="1600" dirty="0">
                <a:latin typeface="微软雅黑" panose="020B0503020204020204" charset="-122"/>
                <a:ea typeface="微软雅黑" panose="020B0503020204020204" charset="-122"/>
              </a:rPr>
              <a:t>不考虑安装误差时的模型推导</a:t>
            </a:r>
            <a:endParaRPr lang="zh-CN" altLang="en-US" sz="1600" dirty="0">
              <a:latin typeface="微软雅黑" panose="020B0503020204020204" charset="-122"/>
              <a:ea typeface="微软雅黑" panose="020B0503020204020204" charset="-122"/>
            </a:endParaRPr>
          </a:p>
        </p:txBody>
      </p:sp>
      <p:sp>
        <p:nvSpPr>
          <p:cNvPr id="4" name="文本框 3"/>
          <p:cNvSpPr txBox="1"/>
          <p:nvPr/>
        </p:nvSpPr>
        <p:spPr>
          <a:xfrm>
            <a:off x="621665" y="1258570"/>
            <a:ext cx="3648711" cy="1050290"/>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运动约束与编码器的约束，差异仅在于车体的前向速度没有观测了。</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反映在滤波模型上，所带来的区别是观测量少了一个维度，因此此处可以直接给出模型。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2" name="对象 31">
            <a:hlinkClick r:id="" action="ppaction://ole?verb=0"/>
          </p:cNvPr>
          <p:cNvGraphicFramePr>
            <a:graphicFrameLocks noChangeAspect="1"/>
          </p:cNvGraphicFramePr>
          <p:nvPr/>
        </p:nvGraphicFramePr>
        <p:xfrm>
          <a:off x="1302702" y="2936187"/>
          <a:ext cx="1160145" cy="758825"/>
        </p:xfrm>
        <a:graphic>
          <a:graphicData uri="http://schemas.openxmlformats.org/presentationml/2006/ole">
            <mc:AlternateContent xmlns:mc="http://schemas.openxmlformats.org/markup-compatibility/2006">
              <mc:Choice xmlns:v="urn:schemas-microsoft-com:vml" Requires="v">
                <p:oleObj spid="_x0000_s85224" name="" r:id="rId2" imgW="1160145" imgH="758825" progId="Equation.Ribbit">
                  <p:embed/>
                </p:oleObj>
              </mc:Choice>
              <mc:Fallback>
                <p:oleObj name="" r:id="rId2" imgW="1160145" imgH="758825" progId="Equation.Ribbit">
                  <p:embed/>
                  <p:pic>
                    <p:nvPicPr>
                      <p:cNvPr id="0" name="图片 3072"/>
                      <p:cNvPicPr/>
                      <p:nvPr/>
                    </p:nvPicPr>
                    <p:blipFill>
                      <a:blip r:embed="rId3"/>
                      <a:stretch>
                        <a:fillRect/>
                      </a:stretch>
                    </p:blipFill>
                    <p:spPr>
                      <a:xfrm>
                        <a:off x="1302702" y="2936187"/>
                        <a:ext cx="1160145" cy="758825"/>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nvGraphicFramePr>
        <p:xfrm>
          <a:off x="5722306" y="1584767"/>
          <a:ext cx="1611630" cy="306705"/>
        </p:xfrm>
        <a:graphic>
          <a:graphicData uri="http://schemas.openxmlformats.org/presentationml/2006/ole">
            <mc:AlternateContent xmlns:mc="http://schemas.openxmlformats.org/markup-compatibility/2006">
              <mc:Choice xmlns:v="urn:schemas-microsoft-com:vml" Requires="v">
                <p:oleObj spid="_x0000_s85225" name="" r:id="rId4" imgW="1611630" imgH="306705" progId="Equation.Ribbit">
                  <p:embed/>
                </p:oleObj>
              </mc:Choice>
              <mc:Fallback>
                <p:oleObj name="" r:id="rId4" imgW="1611630" imgH="306705" progId="Equation.Ribbit">
                  <p:embed/>
                  <p:pic>
                    <p:nvPicPr>
                      <p:cNvPr id="0" name="图片 2048"/>
                      <p:cNvPicPr/>
                      <p:nvPr/>
                    </p:nvPicPr>
                    <p:blipFill>
                      <a:blip r:embed="rId5"/>
                      <a:stretch>
                        <a:fillRect/>
                      </a:stretch>
                    </p:blipFill>
                    <p:spPr>
                      <a:xfrm>
                        <a:off x="5722306" y="1584767"/>
                        <a:ext cx="1611630" cy="306705"/>
                      </a:xfrm>
                      <a:prstGeom prst="rect">
                        <a:avLst/>
                      </a:prstGeom>
                    </p:spPr>
                  </p:pic>
                </p:oleObj>
              </mc:Fallback>
            </mc:AlternateContent>
          </a:graphicData>
        </a:graphic>
      </p:graphicFrame>
      <p:sp>
        <p:nvSpPr>
          <p:cNvPr id="14" name="文本框 13"/>
          <p:cNvSpPr txBox="1"/>
          <p:nvPr/>
        </p:nvSpPr>
        <p:spPr>
          <a:xfrm>
            <a:off x="621665" y="2601595"/>
            <a:ext cx="2080895"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观测量为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2" name="文本框 11"/>
          <p:cNvSpPr txBox="1"/>
          <p:nvPr/>
        </p:nvSpPr>
        <p:spPr>
          <a:xfrm>
            <a:off x="621665" y="3865880"/>
            <a:ext cx="902970"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3" name="对象 12">
            <a:hlinkClick r:id="" action="ppaction://ole?verb=0"/>
          </p:cNvPr>
          <p:cNvGraphicFramePr>
            <a:graphicFrameLocks noChangeAspect="1"/>
          </p:cNvGraphicFramePr>
          <p:nvPr/>
        </p:nvGraphicFramePr>
        <p:xfrm>
          <a:off x="1237932" y="4114440"/>
          <a:ext cx="1290320" cy="509905"/>
        </p:xfrm>
        <a:graphic>
          <a:graphicData uri="http://schemas.openxmlformats.org/presentationml/2006/ole">
            <mc:AlternateContent xmlns:mc="http://schemas.openxmlformats.org/markup-compatibility/2006">
              <mc:Choice xmlns:v="urn:schemas-microsoft-com:vml" Requires="v">
                <p:oleObj spid="_x0000_s85226" name="" r:id="rId6" imgW="1290320" imgH="509905" progId="Equation.Ribbit">
                  <p:embed/>
                </p:oleObj>
              </mc:Choice>
              <mc:Fallback>
                <p:oleObj name="" r:id="rId6" imgW="1290320" imgH="509905" progId="Equation.Ribbit">
                  <p:embed/>
                  <p:pic>
                    <p:nvPicPr>
                      <p:cNvPr id="0" name="图片 4096"/>
                      <p:cNvPicPr/>
                      <p:nvPr/>
                    </p:nvPicPr>
                    <p:blipFill>
                      <a:blip r:embed="rId7"/>
                      <a:stretch>
                        <a:fillRect/>
                      </a:stretch>
                    </p:blipFill>
                    <p:spPr>
                      <a:xfrm>
                        <a:off x="1237932" y="4114440"/>
                        <a:ext cx="1290320" cy="509905"/>
                      </a:xfrm>
                      <a:prstGeom prst="rect">
                        <a:avLst/>
                      </a:prstGeom>
                    </p:spPr>
                  </p:pic>
                </p:oleObj>
              </mc:Fallback>
            </mc:AlternateContent>
          </a:graphicData>
        </a:graphic>
      </p:graphicFrame>
      <p:sp>
        <p:nvSpPr>
          <p:cNvPr id="15" name="文本框 14"/>
          <p:cNvSpPr txBox="1"/>
          <p:nvPr/>
        </p:nvSpPr>
        <p:spPr>
          <a:xfrm>
            <a:off x="612140" y="4623830"/>
            <a:ext cx="2541270"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表示只取速度误差的两个维度。</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6" name="文本框 15"/>
          <p:cNvSpPr txBox="1"/>
          <p:nvPr/>
        </p:nvSpPr>
        <p:spPr>
          <a:xfrm>
            <a:off x="4873625" y="1258570"/>
            <a:ext cx="2541270"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观测量的计算通过下式进行</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2" name="对象 21">
            <a:hlinkClick r:id="" action="ppaction://ole?verb=0"/>
          </p:cNvPr>
          <p:cNvGraphicFramePr>
            <a:graphicFrameLocks noChangeAspect="1"/>
          </p:cNvGraphicFramePr>
          <p:nvPr/>
        </p:nvGraphicFramePr>
        <p:xfrm>
          <a:off x="5739768" y="2285402"/>
          <a:ext cx="1576705" cy="194945"/>
        </p:xfrm>
        <a:graphic>
          <a:graphicData uri="http://schemas.openxmlformats.org/presentationml/2006/ole">
            <mc:AlternateContent xmlns:mc="http://schemas.openxmlformats.org/markup-compatibility/2006">
              <mc:Choice xmlns:v="urn:schemas-microsoft-com:vml" Requires="v">
                <p:oleObj spid="_x0000_s85227" name="" r:id="rId8" imgW="1576705" imgH="194945" progId="Equation.Ribbit">
                  <p:embed/>
                </p:oleObj>
              </mc:Choice>
              <mc:Fallback>
                <p:oleObj name="" r:id="rId8" imgW="1576705" imgH="194945" progId="Equation.Ribbit">
                  <p:embed/>
                  <p:pic>
                    <p:nvPicPr>
                      <p:cNvPr id="0" name="图片 15363"/>
                      <p:cNvPicPr/>
                      <p:nvPr/>
                    </p:nvPicPr>
                    <p:blipFill>
                      <a:blip r:embed="rId9"/>
                      <a:stretch>
                        <a:fillRect/>
                      </a:stretch>
                    </p:blipFill>
                    <p:spPr>
                      <a:xfrm>
                        <a:off x="5739768" y="2285402"/>
                        <a:ext cx="1576705" cy="194945"/>
                      </a:xfrm>
                      <a:prstGeom prst="rect">
                        <a:avLst/>
                      </a:prstGeom>
                    </p:spPr>
                  </p:pic>
                </p:oleObj>
              </mc:Fallback>
            </mc:AlternateContent>
          </a:graphicData>
        </a:graphic>
      </p:graphicFrame>
      <p:sp>
        <p:nvSpPr>
          <p:cNvPr id="17" name="文本框 16"/>
          <p:cNvSpPr txBox="1"/>
          <p:nvPr/>
        </p:nvSpPr>
        <p:spPr>
          <a:xfrm>
            <a:off x="4873625" y="1936115"/>
            <a:ext cx="2541270"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对应的观测方程为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8" name="文本框 17"/>
          <p:cNvSpPr txBox="1"/>
          <p:nvPr/>
        </p:nvSpPr>
        <p:spPr>
          <a:xfrm>
            <a:off x="4873625" y="2622830"/>
            <a:ext cx="2541270"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9" name="对象 18">
            <a:hlinkClick r:id="" action="ppaction://ole?verb=0"/>
          </p:cNvPr>
          <p:cNvGraphicFramePr>
            <a:graphicFrameLocks noChangeAspect="1"/>
          </p:cNvGraphicFramePr>
          <p:nvPr/>
        </p:nvGraphicFramePr>
        <p:xfrm>
          <a:off x="4901791" y="2992076"/>
          <a:ext cx="2988945" cy="612775"/>
        </p:xfrm>
        <a:graphic>
          <a:graphicData uri="http://schemas.openxmlformats.org/presentationml/2006/ole">
            <mc:AlternateContent xmlns:mc="http://schemas.openxmlformats.org/markup-compatibility/2006">
              <mc:Choice xmlns:v="urn:schemas-microsoft-com:vml" Requires="v">
                <p:oleObj spid="_x0000_s85228" name="" r:id="rId10" imgW="3674745" imgH="752475" progId="Equation.Ribbit">
                  <p:embed/>
                </p:oleObj>
              </mc:Choice>
              <mc:Fallback>
                <p:oleObj name="" r:id="rId10" imgW="3674745" imgH="752475" progId="Equation.Ribbit">
                  <p:embed/>
                  <p:pic>
                    <p:nvPicPr>
                      <p:cNvPr id="0" name="图片 15363"/>
                      <p:cNvPicPr/>
                      <p:nvPr/>
                    </p:nvPicPr>
                    <p:blipFill>
                      <a:blip r:embed="rId11"/>
                      <a:stretch>
                        <a:fillRect/>
                      </a:stretch>
                    </p:blipFill>
                    <p:spPr>
                      <a:xfrm>
                        <a:off x="4901791" y="2992076"/>
                        <a:ext cx="2988945" cy="61277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4941891" y="3695162"/>
          <a:ext cx="1744345" cy="634365"/>
        </p:xfrm>
        <a:graphic>
          <a:graphicData uri="http://schemas.openxmlformats.org/presentationml/2006/ole">
            <mc:AlternateContent xmlns:mc="http://schemas.openxmlformats.org/markup-compatibility/2006">
              <mc:Choice xmlns:v="urn:schemas-microsoft-com:vml" Requires="v">
                <p:oleObj spid="_x0000_s85229" name="" r:id="rId12" imgW="2087245" imgH="758825" progId="Equation.Ribbit">
                  <p:embed/>
                </p:oleObj>
              </mc:Choice>
              <mc:Fallback>
                <p:oleObj name="" r:id="rId12" imgW="2087245" imgH="758825" progId="Equation.Ribbit">
                  <p:embed/>
                  <p:pic>
                    <p:nvPicPr>
                      <p:cNvPr id="0" name="图片 15363"/>
                      <p:cNvPicPr/>
                      <p:nvPr/>
                    </p:nvPicPr>
                    <p:blipFill>
                      <a:blip r:embed="rId13"/>
                      <a:stretch>
                        <a:fillRect/>
                      </a:stretch>
                    </p:blipFill>
                    <p:spPr>
                      <a:xfrm>
                        <a:off x="4941891" y="3695162"/>
                        <a:ext cx="1744345" cy="63436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4975066" y="4418224"/>
          <a:ext cx="3454400" cy="257175"/>
        </p:xfrm>
        <a:graphic>
          <a:graphicData uri="http://schemas.openxmlformats.org/presentationml/2006/ole">
            <mc:AlternateContent xmlns:mc="http://schemas.openxmlformats.org/markup-compatibility/2006">
              <mc:Choice xmlns:v="urn:schemas-microsoft-com:vml" Requires="v">
                <p:oleObj spid="_x0000_s85230" name="" r:id="rId14" imgW="4107180" imgH="306070" progId="Equation.Ribbit">
                  <p:embed/>
                </p:oleObj>
              </mc:Choice>
              <mc:Fallback>
                <p:oleObj name="" r:id="rId14" imgW="4107180" imgH="306070" progId="Equation.Ribbit">
                  <p:embed/>
                  <p:pic>
                    <p:nvPicPr>
                      <p:cNvPr id="0" name="图片 16384"/>
                      <p:cNvPicPr/>
                      <p:nvPr/>
                    </p:nvPicPr>
                    <p:blipFill>
                      <a:blip r:embed="rId15"/>
                      <a:stretch>
                        <a:fillRect/>
                      </a:stretch>
                    </p:blipFill>
                    <p:spPr>
                      <a:xfrm>
                        <a:off x="4975066" y="4418224"/>
                        <a:ext cx="3454400" cy="257175"/>
                      </a:xfrm>
                      <a:prstGeom prst="rect">
                        <a:avLst/>
                      </a:prstGeom>
                    </p:spPr>
                  </p:pic>
                </p:oleObj>
              </mc:Fallback>
            </mc:AlternateContent>
          </a:graphicData>
        </a:graphic>
      </p:graphicFrame>
      <p:sp>
        <p:nvSpPr>
          <p:cNvPr id="23" name="文本框 22"/>
          <p:cNvSpPr txBox="1"/>
          <p:nvPr/>
        </p:nvSpPr>
        <p:spPr>
          <a:xfrm>
            <a:off x="608330" y="2308860"/>
            <a:ext cx="2993390"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状态量与状态方程与上一节保持一致。</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8330" y="2974250"/>
            <a:ext cx="2935605" cy="33083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在观测方程                                     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融合运动约束的滤波方法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524822" cy="338554"/>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考虑</a:t>
            </a:r>
            <a:r>
              <a:rPr lang="en-US" altLang="zh-CN" sz="1600" dirty="0" err="1">
                <a:latin typeface="微软雅黑" panose="020B0503020204020204" charset="-122"/>
                <a:ea typeface="微软雅黑" panose="020B0503020204020204" charset="-122"/>
              </a:rPr>
              <a:t>imu</a:t>
            </a:r>
            <a:r>
              <a:rPr lang="zh-CN" altLang="en-US" sz="1600" dirty="0">
                <a:latin typeface="微软雅黑" panose="020B0503020204020204" charset="-122"/>
                <a:ea typeface="微软雅黑" panose="020B0503020204020204" charset="-122"/>
              </a:rPr>
              <a:t>安装误差时的模型推导</a:t>
            </a:r>
            <a:endParaRPr lang="zh-CN" altLang="en-US" sz="1600" dirty="0">
              <a:latin typeface="微软雅黑" panose="020B0503020204020204" charset="-122"/>
              <a:ea typeface="微软雅黑" panose="020B0503020204020204" charset="-122"/>
            </a:endParaRPr>
          </a:p>
        </p:txBody>
      </p:sp>
      <p:sp>
        <p:nvSpPr>
          <p:cNvPr id="4" name="文本框 3"/>
          <p:cNvSpPr txBox="1"/>
          <p:nvPr/>
        </p:nvSpPr>
        <p:spPr>
          <a:xfrm>
            <a:off x="621664" y="1258570"/>
            <a:ext cx="5419371" cy="30899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同样，状态方程与编码器观测时保持不变，观测量和观测方程减少一个维度。</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2" name="对象 31">
            <a:hlinkClick r:id="" action="ppaction://ole?verb=0"/>
          </p:cNvPr>
          <p:cNvGraphicFramePr>
            <a:graphicFrameLocks noChangeAspect="1"/>
          </p:cNvGraphicFramePr>
          <p:nvPr/>
        </p:nvGraphicFramePr>
        <p:xfrm>
          <a:off x="3991928" y="1965099"/>
          <a:ext cx="1160145" cy="758825"/>
        </p:xfrm>
        <a:graphic>
          <a:graphicData uri="http://schemas.openxmlformats.org/presentationml/2006/ole">
            <mc:AlternateContent xmlns:mc="http://schemas.openxmlformats.org/markup-compatibility/2006">
              <mc:Choice xmlns:v="urn:schemas-microsoft-com:vml" Requires="v">
                <p:oleObj spid="_x0000_s86119" name="" r:id="rId2" imgW="1160145" imgH="758825" progId="Equation.Ribbit">
                  <p:embed/>
                </p:oleObj>
              </mc:Choice>
              <mc:Fallback>
                <p:oleObj name="" r:id="rId2" imgW="1160145" imgH="758825" progId="Equation.Ribbit">
                  <p:embed/>
                  <p:pic>
                    <p:nvPicPr>
                      <p:cNvPr id="0" name="图片 3072"/>
                      <p:cNvPicPr/>
                      <p:nvPr/>
                    </p:nvPicPr>
                    <p:blipFill>
                      <a:blip r:embed="rId3"/>
                      <a:stretch>
                        <a:fillRect/>
                      </a:stretch>
                    </p:blipFill>
                    <p:spPr>
                      <a:xfrm>
                        <a:off x="3991928" y="1965099"/>
                        <a:ext cx="1160145" cy="75882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1518277" y="3060804"/>
          <a:ext cx="1576705" cy="194945"/>
        </p:xfrm>
        <a:graphic>
          <a:graphicData uri="http://schemas.openxmlformats.org/presentationml/2006/ole">
            <mc:AlternateContent xmlns:mc="http://schemas.openxmlformats.org/markup-compatibility/2006">
              <mc:Choice xmlns:v="urn:schemas-microsoft-com:vml" Requires="v">
                <p:oleObj spid="_x0000_s86120" name="" r:id="rId4" imgW="1576705" imgH="194945" progId="Equation.Ribbit">
                  <p:embed/>
                </p:oleObj>
              </mc:Choice>
              <mc:Fallback>
                <p:oleObj name="" r:id="rId4" imgW="1576705" imgH="194945" progId="Equation.Ribbit">
                  <p:embed/>
                  <p:pic>
                    <p:nvPicPr>
                      <p:cNvPr id="0" name="图片 15363"/>
                      <p:cNvPicPr/>
                      <p:nvPr/>
                    </p:nvPicPr>
                    <p:blipFill>
                      <a:blip r:embed="rId5"/>
                      <a:stretch>
                        <a:fillRect/>
                      </a:stretch>
                    </p:blipFill>
                    <p:spPr>
                      <a:xfrm>
                        <a:off x="1518277" y="3060804"/>
                        <a:ext cx="1576705" cy="194945"/>
                      </a:xfrm>
                      <a:prstGeom prst="rect">
                        <a:avLst/>
                      </a:prstGeom>
                    </p:spPr>
                  </p:pic>
                </p:oleObj>
              </mc:Fallback>
            </mc:AlternateContent>
          </a:graphicData>
        </a:graphic>
      </p:graphicFrame>
      <p:sp>
        <p:nvSpPr>
          <p:cNvPr id="23" name="文本框 22"/>
          <p:cNvSpPr txBox="1"/>
          <p:nvPr/>
        </p:nvSpPr>
        <p:spPr>
          <a:xfrm>
            <a:off x="608330" y="1573440"/>
            <a:ext cx="2353310"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观测量同样为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 name="对象 2">
            <a:hlinkClick r:id="" action="ppaction://ole?verb=0"/>
          </p:cNvPr>
          <p:cNvGraphicFramePr>
            <a:graphicFrameLocks noChangeAspect="1"/>
          </p:cNvGraphicFramePr>
          <p:nvPr/>
        </p:nvGraphicFramePr>
        <p:xfrm>
          <a:off x="2402839" y="3439501"/>
          <a:ext cx="4338320" cy="752475"/>
        </p:xfrm>
        <a:graphic>
          <a:graphicData uri="http://schemas.openxmlformats.org/presentationml/2006/ole">
            <mc:AlternateContent xmlns:mc="http://schemas.openxmlformats.org/markup-compatibility/2006">
              <mc:Choice xmlns:v="urn:schemas-microsoft-com:vml" Requires="v">
                <p:oleObj spid="_x0000_s86121" name="" r:id="rId6" imgW="4338320" imgH="752475" progId="Equation.Ribbit">
                  <p:embed/>
                </p:oleObj>
              </mc:Choice>
              <mc:Fallback>
                <p:oleObj name="" r:id="rId6" imgW="4338320" imgH="752475" progId="Equation.Ribbit">
                  <p:embed/>
                  <p:pic>
                    <p:nvPicPr>
                      <p:cNvPr id="0" name="图片 15363"/>
                      <p:cNvPicPr/>
                      <p:nvPr/>
                    </p:nvPicPr>
                    <p:blipFill>
                      <a:blip r:embed="rId7"/>
                      <a:stretch>
                        <a:fillRect/>
                      </a:stretch>
                    </p:blipFill>
                    <p:spPr>
                      <a:xfrm>
                        <a:off x="2402839" y="3439501"/>
                        <a:ext cx="4338320" cy="752475"/>
                      </a:xfrm>
                      <a:prstGeom prst="rect">
                        <a:avLst/>
                      </a:prstGeom>
                    </p:spPr>
                  </p:pic>
                </p:oleObj>
              </mc:Fallback>
            </mc:AlternateContent>
          </a:graphicData>
        </a:graphic>
      </p:graphicFrame>
      <p:sp>
        <p:nvSpPr>
          <p:cNvPr id="7" name="文本框 6"/>
          <p:cNvSpPr txBox="1"/>
          <p:nvPr/>
        </p:nvSpPr>
        <p:spPr>
          <a:xfrm>
            <a:off x="608330" y="4251235"/>
            <a:ext cx="144081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其他保持不变。</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实际使用注意事项</a:t>
            </a:r>
            <a:endParaRPr lang="zh-CN" altLang="en-US" b="1">
              <a:solidFill>
                <a:srgbClr val="464646"/>
              </a:solidFill>
              <a:latin typeface="微软雅黑" panose="020B0503020204020204" charset="-122"/>
              <a:ea typeface="微软雅黑" panose="020B0503020204020204" charset="-122"/>
            </a:endParaRPr>
          </a:p>
        </p:txBody>
      </p:sp>
      <p:sp>
        <p:nvSpPr>
          <p:cNvPr id="4" name="文本框 3"/>
          <p:cNvSpPr txBox="1"/>
          <p:nvPr/>
        </p:nvSpPr>
        <p:spPr>
          <a:xfrm>
            <a:off x="603559" y="1062484"/>
            <a:ext cx="6537325" cy="33083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1) </a:t>
            </a:r>
            <a:r>
              <a:rPr lang="zh-CN" altLang="en-US" sz="1200" dirty="0">
                <a:latin typeface="微软雅黑" panose="020B0503020204020204" charset="-122"/>
                <a:ea typeface="微软雅黑" panose="020B0503020204020204" charset="-122"/>
                <a:sym typeface="Wingdings 2" panose="05020102010507070707" pitchFamily="18" charset="2"/>
              </a:rPr>
              <a:t>在实际使用中，为了估计出安装误差角，往往需要车做一些转向动作才行。</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10" name="文本框 9"/>
          <p:cNvSpPr txBox="1"/>
          <p:nvPr/>
        </p:nvSpPr>
        <p:spPr>
          <a:xfrm>
            <a:off x="603559" y="1734314"/>
            <a:ext cx="7821304" cy="57086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dirty="0">
                <a:latin typeface="微软雅黑" panose="020B0503020204020204" charset="-122"/>
                <a:ea typeface="微软雅黑" panose="020B0503020204020204" charset="-122"/>
                <a:sym typeface="Wingdings 2" panose="05020102010507070707" pitchFamily="18" charset="2"/>
              </a:rPr>
              <a:t>2) </a:t>
            </a:r>
            <a:r>
              <a:rPr lang="zh-CN" altLang="en-US" sz="1200" dirty="0">
                <a:latin typeface="微软雅黑" panose="020B0503020204020204" charset="-122"/>
                <a:ea typeface="微软雅黑" panose="020B0503020204020204" charset="-122"/>
                <a:sym typeface="Wingdings 2" panose="05020102010507070707" pitchFamily="18" charset="2"/>
              </a:rPr>
              <a:t>很多情况下，没有</a:t>
            </a:r>
            <a:r>
              <a:rPr lang="en-US" altLang="zh-CN" sz="1200" dirty="0">
                <a:latin typeface="微软雅黑" panose="020B0503020204020204" charset="-122"/>
                <a:ea typeface="微软雅黑" panose="020B0503020204020204" charset="-122"/>
                <a:sym typeface="Wingdings 2" panose="05020102010507070707" pitchFamily="18" charset="2"/>
              </a:rPr>
              <a:t>GPS</a:t>
            </a:r>
            <a:r>
              <a:rPr lang="zh-CN" altLang="en-US" sz="1200" dirty="0">
                <a:latin typeface="微软雅黑" panose="020B0503020204020204" charset="-122"/>
                <a:ea typeface="微软雅黑" panose="020B0503020204020204" charset="-122"/>
                <a:sym typeface="Wingdings 2" panose="05020102010507070707" pitchFamily="18" charset="2"/>
              </a:rPr>
              <a:t>信号或点云地图提供观测时，仅用编码器或运动约束作为观测，也能提高系统精度，但不能保证所有状态量都可观测，所以这种模式适合用来做信号丢失时的短时间保持，比单纯的运动积分精度要高些。</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11" name="文本框 10"/>
          <p:cNvSpPr txBox="1"/>
          <p:nvPr/>
        </p:nvSpPr>
        <p:spPr>
          <a:xfrm>
            <a:off x="603559" y="2666494"/>
            <a:ext cx="7821304" cy="57086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3) </a:t>
            </a:r>
            <a:r>
              <a:rPr lang="zh-CN" altLang="en-US" sz="1200" dirty="0">
                <a:latin typeface="微软雅黑" panose="020B0503020204020204" charset="-122"/>
                <a:ea typeface="微软雅黑" panose="020B0503020204020204" charset="-122"/>
                <a:sym typeface="Wingdings 2" panose="05020102010507070707" pitchFamily="18" charset="2"/>
              </a:rPr>
              <a:t>在有剧烈抖动或转向引起的侧滑时，运动约束的前提便不成立，因此，一般会在判断出这些情况时，暂时不用来观测。</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03559" y="3438654"/>
            <a:ext cx="7821304" cy="810260"/>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dirty="0">
                <a:latin typeface="微软雅黑" panose="020B0503020204020204" charset="-122"/>
                <a:ea typeface="微软雅黑" panose="020B0503020204020204" charset="-122"/>
                <a:sym typeface="Wingdings 2" panose="05020102010507070707" pitchFamily="18" charset="2"/>
              </a:rPr>
              <a:t>4) </a:t>
            </a:r>
            <a:r>
              <a:rPr lang="zh-CN" altLang="en-US" sz="1200" dirty="0">
                <a:latin typeface="微软雅黑" panose="020B0503020204020204" charset="-122"/>
                <a:ea typeface="微软雅黑" panose="020B0503020204020204" charset="-122"/>
                <a:sym typeface="Wingdings 2" panose="05020102010507070707" pitchFamily="18" charset="2"/>
              </a:rPr>
              <a:t>运动约束是一把双刃剑，若用不好会干扰滤波器，起到反效果。实际中，若一直调试不好，可采用另一种折中的方法，即在导航速度中，先转到</a:t>
            </a:r>
            <a:r>
              <a:rPr lang="en-US" altLang="zh-CN" sz="1200" dirty="0">
                <a:latin typeface="微软雅黑" panose="020B0503020204020204" charset="-122"/>
                <a:ea typeface="微软雅黑" panose="020B0503020204020204" charset="-122"/>
                <a:sym typeface="Wingdings 2" panose="05020102010507070707" pitchFamily="18" charset="2"/>
              </a:rPr>
              <a:t>b</a:t>
            </a:r>
            <a:r>
              <a:rPr lang="zh-CN" altLang="en-US" sz="1200" dirty="0">
                <a:latin typeface="微软雅黑" panose="020B0503020204020204" charset="-122"/>
                <a:ea typeface="微软雅黑" panose="020B0503020204020204" charset="-122"/>
                <a:sym typeface="Wingdings 2" panose="05020102010507070707" pitchFamily="18" charset="2"/>
              </a:rPr>
              <a:t>系，然后直接把</a:t>
            </a:r>
            <a:r>
              <a:rPr lang="en-US" altLang="zh-CN" sz="1200" dirty="0">
                <a:latin typeface="微软雅黑" panose="020B0503020204020204" charset="-122"/>
                <a:ea typeface="微软雅黑" panose="020B0503020204020204" charset="-122"/>
                <a:sym typeface="Wingdings 2" panose="05020102010507070707" pitchFamily="18" charset="2"/>
              </a:rPr>
              <a:t>x</a:t>
            </a:r>
            <a:r>
              <a:rPr lang="zh-CN" altLang="en-US" sz="1200" dirty="0">
                <a:latin typeface="微软雅黑" panose="020B0503020204020204" charset="-122"/>
                <a:ea typeface="微软雅黑" panose="020B0503020204020204" charset="-122"/>
                <a:sym typeface="Wingdings 2" panose="05020102010507070707" pitchFamily="18" charset="2"/>
              </a:rPr>
              <a:t>向和</a:t>
            </a:r>
            <a:r>
              <a:rPr lang="en-US" altLang="zh-CN" sz="1200" dirty="0">
                <a:latin typeface="微软雅黑" panose="020B0503020204020204" charset="-122"/>
                <a:ea typeface="微软雅黑" panose="020B0503020204020204" charset="-122"/>
                <a:sym typeface="Wingdings 2" panose="05020102010507070707" pitchFamily="18" charset="2"/>
              </a:rPr>
              <a:t>z</a:t>
            </a:r>
            <a:r>
              <a:rPr lang="zh-CN" altLang="en-US" sz="1200" dirty="0">
                <a:latin typeface="微软雅黑" panose="020B0503020204020204" charset="-122"/>
                <a:ea typeface="微软雅黑" panose="020B0503020204020204" charset="-122"/>
                <a:sym typeface="Wingdings 2" panose="05020102010507070707" pitchFamily="18" charset="2"/>
              </a:rPr>
              <a:t>向的速度置为</a:t>
            </a:r>
            <a:r>
              <a:rPr lang="en-US" altLang="zh-CN" sz="1200" dirty="0">
                <a:latin typeface="微软雅黑" panose="020B0503020204020204" charset="-122"/>
                <a:ea typeface="微软雅黑" panose="020B0503020204020204" charset="-122"/>
                <a:sym typeface="Wingdings 2" panose="05020102010507070707" pitchFamily="18" charset="2"/>
              </a:rPr>
              <a:t>0</a:t>
            </a:r>
            <a:r>
              <a:rPr lang="zh-CN" altLang="en-US" sz="1200" dirty="0">
                <a:latin typeface="微软雅黑" panose="020B0503020204020204" charset="-122"/>
                <a:ea typeface="微软雅黑" panose="020B0503020204020204" charset="-122"/>
                <a:sym typeface="Wingdings 2" panose="05020102010507070707" pitchFamily="18" charset="2"/>
              </a:rPr>
              <a:t>，再转回</a:t>
            </a:r>
            <a:r>
              <a:rPr lang="en-US" altLang="zh-CN" sz="1200" dirty="0">
                <a:latin typeface="微软雅黑" panose="020B0503020204020204" charset="-122"/>
                <a:ea typeface="微软雅黑" panose="020B0503020204020204" charset="-122"/>
                <a:sym typeface="Wingdings 2" panose="05020102010507070707" pitchFamily="18" charset="2"/>
              </a:rPr>
              <a:t>n</a:t>
            </a:r>
            <a:r>
              <a:rPr lang="zh-CN" altLang="en-US" sz="1200" dirty="0">
                <a:latin typeface="微软雅黑" panose="020B0503020204020204" charset="-122"/>
                <a:ea typeface="微软雅黑" panose="020B0503020204020204" charset="-122"/>
                <a:sym typeface="Wingdings 2" panose="05020102010507070707" pitchFamily="18" charset="2"/>
              </a:rPr>
              <a:t>系，作为最终的速度输出。这样不需要滤波器参与，但也能起到一定的约束效果。</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sp>
        <p:nvSpPr>
          <p:cNvPr id="11" name="文本框 10"/>
          <p:cNvSpPr txBox="1"/>
          <p:nvPr/>
        </p:nvSpPr>
        <p:spPr>
          <a:xfrm>
            <a:off x="3255645" y="136207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1.</a:t>
            </a:r>
            <a:r>
              <a:rPr lang="zh-CN" altLang="en-US" b="1" dirty="0">
                <a:solidFill>
                  <a:schemeClr val="bg1">
                    <a:lumMod val="85000"/>
                  </a:schemeClr>
                </a:solidFill>
                <a:latin typeface="微软雅黑" panose="020B0503020204020204" charset="-122"/>
                <a:ea typeface="微软雅黑" panose="020B0503020204020204" charset="-122"/>
              </a:rPr>
              <a:t> 融合编码器的滤波方法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17" name="文本框 16"/>
          <p:cNvSpPr txBox="1"/>
          <p:nvPr/>
        </p:nvSpPr>
        <p:spPr>
          <a:xfrm>
            <a:off x="3255645" y="198564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2. </a:t>
            </a:r>
            <a:r>
              <a:rPr lang="zh-CN" altLang="en-US" b="1" dirty="0">
                <a:solidFill>
                  <a:schemeClr val="bg1">
                    <a:lumMod val="85000"/>
                  </a:schemeClr>
                </a:solidFill>
                <a:latin typeface="微软雅黑" panose="020B0503020204020204" charset="-122"/>
                <a:ea typeface="微软雅黑" panose="020B0503020204020204" charset="-122"/>
              </a:rPr>
              <a:t>融合运动约束的滤波方法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20" name="文本框 19"/>
          <p:cNvSpPr txBox="1"/>
          <p:nvPr/>
        </p:nvSpPr>
        <p:spPr>
          <a:xfrm>
            <a:off x="3255645" y="329374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4. </a:t>
            </a:r>
            <a:r>
              <a:rPr lang="zh-CN" altLang="en-US" b="1" dirty="0">
                <a:solidFill>
                  <a:schemeClr val="bg1">
                    <a:lumMod val="85000"/>
                  </a:schemeClr>
                </a:solidFill>
                <a:latin typeface="微软雅黑" panose="020B0503020204020204" charset="-122"/>
                <a:ea typeface="微软雅黑" panose="020B0503020204020204" charset="-122"/>
                <a:sym typeface="+mn-ea"/>
              </a:rPr>
              <a:t>融合磁力计的滤波方法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3255645" y="387540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5. </a:t>
            </a:r>
            <a:r>
              <a:rPr lang="zh-CN" altLang="en-US" b="1" dirty="0">
                <a:solidFill>
                  <a:schemeClr val="bg1">
                    <a:lumMod val="85000"/>
                  </a:schemeClr>
                </a:solidFill>
                <a:latin typeface="微软雅黑" panose="020B0503020204020204" charset="-122"/>
                <a:ea typeface="微软雅黑" panose="020B0503020204020204" charset="-122"/>
                <a:sym typeface="+mn-ea"/>
              </a:rPr>
              <a:t>融合点云特征的滤波方法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3255645" y="2623820"/>
            <a:ext cx="3973830" cy="368300"/>
          </a:xfrm>
          <a:prstGeom prst="rect">
            <a:avLst/>
          </a:prstGeom>
          <a:noFill/>
        </p:spPr>
        <p:txBody>
          <a:bodyPr wrap="square" rtlCol="0">
            <a:spAutoFit/>
          </a:bodyPr>
          <a:lstStyle/>
          <a:p>
            <a:r>
              <a:rPr lang="en-US" altLang="zh-CN" b="1" dirty="0">
                <a:solidFill>
                  <a:schemeClr val="tx1"/>
                </a:solidFill>
                <a:latin typeface="微软雅黑" panose="020B0503020204020204" charset="-122"/>
                <a:ea typeface="微软雅黑" panose="020B0503020204020204" charset="-122"/>
              </a:rPr>
              <a:t>3. </a:t>
            </a:r>
            <a:r>
              <a:rPr lang="zh-CN" altLang="en-US" b="1" dirty="0">
                <a:solidFill>
                  <a:schemeClr val="tx1"/>
                </a:solidFill>
                <a:latin typeface="微软雅黑" panose="020B0503020204020204" charset="-122"/>
                <a:ea typeface="微软雅黑" panose="020B0503020204020204" charset="-122"/>
              </a:rPr>
              <a:t>组合导航常见现象解释</a:t>
            </a:r>
            <a:endParaRPr lang="zh-CN" altLang="en-US" b="1" dirty="0">
              <a:solidFill>
                <a:schemeClr val="tx1"/>
              </a:solidFill>
              <a:latin typeface="微软雅黑" panose="020B0503020204020204" charset="-122"/>
              <a:ea typeface="微软雅黑" panose="020B0503020204020204" charset="-122"/>
            </a:endParaRPr>
          </a:p>
        </p:txBody>
      </p:sp>
      <p:pic>
        <p:nvPicPr>
          <p:cNvPr id="12" name="图片 11"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3261995"/>
            <a:ext cx="378460" cy="431800"/>
          </a:xfrm>
          <a:prstGeom prst="rect">
            <a:avLst/>
          </a:prstGeom>
          <a:solidFill>
            <a:schemeClr val="accent1">
              <a:lumMod val="40000"/>
              <a:lumOff val="60000"/>
            </a:schemeClr>
          </a:solidFill>
        </p:spPr>
      </p:pic>
      <p:pic>
        <p:nvPicPr>
          <p:cNvPr id="13" name="图片 12"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3843655"/>
            <a:ext cx="378460" cy="431800"/>
          </a:xfrm>
          <a:prstGeom prst="rect">
            <a:avLst/>
          </a:prstGeom>
          <a:solidFill>
            <a:schemeClr val="accent1">
              <a:lumMod val="40000"/>
              <a:lumOff val="60000"/>
            </a:schemeClr>
          </a:solidFill>
        </p:spPr>
      </p:pic>
      <p:pic>
        <p:nvPicPr>
          <p:cNvPr id="7" name="图片 6"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330325"/>
            <a:ext cx="378460" cy="431800"/>
          </a:xfrm>
          <a:prstGeom prst="rect">
            <a:avLst/>
          </a:prstGeom>
          <a:solidFill>
            <a:schemeClr val="accent1">
              <a:lumMod val="40000"/>
              <a:lumOff val="60000"/>
            </a:schemeClr>
          </a:solidFill>
        </p:spPr>
      </p:pic>
      <p:pic>
        <p:nvPicPr>
          <p:cNvPr id="2" name="图片 1" descr="E:\owncloud\刘达\2017年\深蓝学院\PPT模板\辅助图形3.png辅助图形3"/>
          <p:cNvPicPr>
            <a:picLocks noChangeAspect="1"/>
          </p:cNvPicPr>
          <p:nvPr/>
        </p:nvPicPr>
        <p:blipFill>
          <a:blip r:embed="rId4"/>
          <a:srcRect/>
          <a:stretch>
            <a:fillRect/>
          </a:stretch>
        </p:blipFill>
        <p:spPr>
          <a:xfrm>
            <a:off x="2820670" y="2592070"/>
            <a:ext cx="378460" cy="432000"/>
          </a:xfrm>
          <a:prstGeom prst="rect">
            <a:avLst/>
          </a:prstGeom>
        </p:spPr>
      </p:pic>
      <p:pic>
        <p:nvPicPr>
          <p:cNvPr id="10" name="图片 9"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953895"/>
            <a:ext cx="378460" cy="431800"/>
          </a:xfrm>
          <a:prstGeom prst="rect">
            <a:avLst/>
          </a:prstGeom>
          <a:solidFill>
            <a:schemeClr val="accent1">
              <a:lumMod val="40000"/>
              <a:lumOff val="60000"/>
            </a:schemeClr>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4" name="文本框 3"/>
          <p:cNvSpPr txBox="1"/>
          <p:nvPr/>
        </p:nvSpPr>
        <p:spPr>
          <a:xfrm>
            <a:off x="621665" y="1075128"/>
            <a:ext cx="7803198" cy="625171"/>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400" kern="0" dirty="0">
                <a:latin typeface="微软雅黑" panose="020B0503020204020204" charset="-122"/>
                <a:ea typeface="微软雅黑" panose="020B0503020204020204" charset="-122"/>
                <a:sym typeface="Wingdings 2" panose="05020102010507070707" pitchFamily="18" charset="2"/>
              </a:rPr>
              <a:t>组合导航，此处指的是传统组合导航模块，仅包括</a:t>
            </a:r>
            <a:r>
              <a:rPr lang="en-US" altLang="zh-CN" sz="1400" kern="0" dirty="0">
                <a:latin typeface="微软雅黑" panose="020B0503020204020204" charset="-122"/>
                <a:ea typeface="微软雅黑" panose="020B0503020204020204" charset="-122"/>
                <a:sym typeface="Wingdings 2" panose="05020102010507070707" pitchFamily="18" charset="2"/>
              </a:rPr>
              <a:t>RTK</a:t>
            </a:r>
            <a:r>
              <a:rPr lang="zh-CN" altLang="en-US" sz="1400" kern="0" dirty="0">
                <a:latin typeface="微软雅黑" panose="020B0503020204020204" charset="-122"/>
                <a:ea typeface="微软雅黑" panose="020B0503020204020204" charset="-122"/>
                <a:sym typeface="Wingdings 2" panose="05020102010507070707" pitchFamily="18" charset="2"/>
              </a:rPr>
              <a:t>、</a:t>
            </a:r>
            <a:r>
              <a:rPr lang="en-US" altLang="zh-CN" sz="1400" kern="0" dirty="0">
                <a:latin typeface="微软雅黑" panose="020B0503020204020204" charset="-122"/>
                <a:ea typeface="微软雅黑" panose="020B0503020204020204" charset="-122"/>
                <a:sym typeface="Wingdings 2" panose="05020102010507070707" pitchFamily="18" charset="2"/>
              </a:rPr>
              <a:t>IMU</a:t>
            </a:r>
            <a:r>
              <a:rPr lang="zh-CN" altLang="en-US" sz="1400" kern="0" dirty="0">
                <a:latin typeface="微软雅黑" panose="020B0503020204020204" charset="-122"/>
                <a:ea typeface="微软雅黑" panose="020B0503020204020204" charset="-122"/>
                <a:sym typeface="Wingdings 2" panose="05020102010507070707" pitchFamily="18" charset="2"/>
              </a:rPr>
              <a:t>、编码器、运动约束，而不包括激光雷达等其他传感器提供的姿态观测。</a:t>
            </a:r>
            <a:endParaRPr lang="zh-CN" altLang="en-US" sz="1400" kern="0" dirty="0">
              <a:latin typeface="微软雅黑" panose="020B0503020204020204" charset="-122"/>
              <a:ea typeface="微软雅黑" panose="020B0503020204020204" charset="-122"/>
              <a:sym typeface="Wingdings 2" panose="05020102010507070707" pitchFamily="18" charset="2"/>
            </a:endParaRPr>
          </a:p>
        </p:txBody>
      </p:sp>
      <p:sp>
        <p:nvSpPr>
          <p:cNvPr id="3" name="文本框 2"/>
          <p:cNvSpPr txBox="1"/>
          <p:nvPr/>
        </p:nvSpPr>
        <p:spPr>
          <a:xfrm>
            <a:off x="621665" y="1718310"/>
            <a:ext cx="7803198" cy="549061"/>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注：组合导航模块是工作中常接触的，因此本小节只是为了解释一些现象，方便工作中理解，同时对有组合导航设计需求的方案设计提供一些思路。因此本小节不要求必须掌握。</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21665" y="2625725"/>
            <a:ext cx="6932930" cy="1749390"/>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b="1" kern="0" dirty="0">
                <a:latin typeface="微软雅黑" panose="020B0503020204020204" charset="-122"/>
                <a:ea typeface="微软雅黑" panose="020B0503020204020204" charset="-122"/>
                <a:sym typeface="Wingdings 2" panose="05020102010507070707" pitchFamily="18" charset="2"/>
              </a:rPr>
              <a:t>理解</a:t>
            </a:r>
            <a:r>
              <a:rPr lang="en-US" altLang="zh-CN" sz="1200" b="1" kern="0" dirty="0">
                <a:latin typeface="微软雅黑" panose="020B0503020204020204" charset="-122"/>
                <a:ea typeface="微软雅黑" panose="020B0503020204020204" charset="-122"/>
                <a:sym typeface="Wingdings 2" panose="05020102010507070707" pitchFamily="18" charset="2"/>
              </a:rPr>
              <a:t>/</a:t>
            </a:r>
            <a:r>
              <a:rPr lang="zh-CN" altLang="en-US" sz="1200" b="1" kern="0" dirty="0">
                <a:latin typeface="微软雅黑" panose="020B0503020204020204" charset="-122"/>
                <a:ea typeface="微软雅黑" panose="020B0503020204020204" charset="-122"/>
                <a:sym typeface="Wingdings 2" panose="05020102010507070707" pitchFamily="18" charset="2"/>
              </a:rPr>
              <a:t>设计方法有四种：</a:t>
            </a:r>
            <a:endParaRPr lang="zh-CN" altLang="en-US" sz="1200" b="1"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使用仿真，直接根据仿真结果确定方案是否可行</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使用可观测性与可观测度分析</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3) </a:t>
            </a:r>
            <a:r>
              <a:rPr lang="zh-CN" altLang="en-US" sz="1200" kern="0" dirty="0">
                <a:latin typeface="微软雅黑" panose="020B0503020204020204" charset="-122"/>
                <a:ea typeface="微软雅黑" panose="020B0503020204020204" charset="-122"/>
                <a:sym typeface="Wingdings 2" panose="05020102010507070707" pitchFamily="18" charset="2"/>
              </a:rPr>
              <a:t>从公式上直接观察</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不严谨，但可辅助理解</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4) </a:t>
            </a:r>
            <a:r>
              <a:rPr lang="zh-CN" altLang="en-US" sz="1200" kern="0" dirty="0">
                <a:latin typeface="微软雅黑" panose="020B0503020204020204" charset="-122"/>
                <a:ea typeface="微软雅黑" panose="020B0503020204020204" charset="-122"/>
                <a:sym typeface="Wingdings 2" panose="05020102010507070707" pitchFamily="18" charset="2"/>
              </a:rPr>
              <a:t>从物理意义上理解</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最本质，但需要经验才能很好理解</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由于</a:t>
            </a:r>
            <a:r>
              <a:rPr lang="en-US" altLang="zh-CN" sz="1200" kern="0" dirty="0">
                <a:latin typeface="微软雅黑" panose="020B0503020204020204" charset="-122"/>
                <a:ea typeface="微软雅黑" panose="020B0503020204020204" charset="-122"/>
                <a:sym typeface="Wingdings 2" panose="05020102010507070707" pitchFamily="18" charset="2"/>
              </a:rPr>
              <a:t>1)</a:t>
            </a:r>
            <a:r>
              <a:rPr lang="zh-CN" altLang="en-US" sz="1200" kern="0" dirty="0">
                <a:latin typeface="微软雅黑" panose="020B0503020204020204" charset="-122"/>
                <a:ea typeface="微软雅黑" panose="020B0503020204020204" charset="-122"/>
                <a:sym typeface="Wingdings 2" panose="05020102010507070707" pitchFamily="18" charset="2"/>
              </a:rPr>
              <a:t>思路较简单，</a:t>
            </a:r>
            <a:r>
              <a:rPr lang="en-US" altLang="zh-CN" sz="1200" kern="0" dirty="0">
                <a:latin typeface="微软雅黑" panose="020B0503020204020204" charset="-122"/>
                <a:ea typeface="微软雅黑" panose="020B0503020204020204" charset="-122"/>
                <a:sym typeface="Wingdings 2" panose="05020102010507070707" pitchFamily="18" charset="2"/>
              </a:rPr>
              <a:t>2)</a:t>
            </a:r>
            <a:r>
              <a:rPr lang="zh-CN" altLang="en-US" sz="1200" kern="0" dirty="0">
                <a:latin typeface="微软雅黑" panose="020B0503020204020204" charset="-122"/>
                <a:ea typeface="微软雅黑" panose="020B0503020204020204" charset="-122"/>
                <a:sym typeface="Wingdings 2" panose="05020102010507070707" pitchFamily="18" charset="2"/>
              </a:rPr>
              <a:t>已在上一章留作业，因此本小节只讲</a:t>
            </a:r>
            <a:r>
              <a:rPr lang="en-US" altLang="zh-CN" sz="1200" kern="0" dirty="0">
                <a:latin typeface="微软雅黑" panose="020B0503020204020204" charset="-122"/>
                <a:ea typeface="微软雅黑" panose="020B0503020204020204" charset="-122"/>
                <a:sym typeface="Wingdings 2" panose="05020102010507070707" pitchFamily="18" charset="2"/>
              </a:rPr>
              <a:t>3)</a:t>
            </a:r>
            <a:r>
              <a:rPr lang="zh-CN" altLang="en-US" sz="1200" kern="0" dirty="0">
                <a:latin typeface="微软雅黑" panose="020B0503020204020204" charset="-122"/>
                <a:ea typeface="微软雅黑" panose="020B0503020204020204" charset="-122"/>
                <a:sym typeface="Wingdings 2" panose="05020102010507070707" pitchFamily="18" charset="2"/>
              </a:rPr>
              <a:t>和</a:t>
            </a:r>
            <a:r>
              <a:rPr lang="en-US" altLang="zh-CN" sz="1200" kern="0" dirty="0">
                <a:latin typeface="微软雅黑" panose="020B0503020204020204" charset="-122"/>
                <a:ea typeface="微软雅黑" panose="020B0503020204020204" charset="-122"/>
                <a:sym typeface="Wingdings 2" panose="05020102010507070707" pitchFamily="18" charset="2"/>
              </a:rPr>
              <a:t>4)</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4" name="文本框 3"/>
          <p:cNvSpPr txBox="1"/>
          <p:nvPr/>
        </p:nvSpPr>
        <p:spPr>
          <a:xfrm>
            <a:off x="621665" y="973982"/>
            <a:ext cx="7263765" cy="2614930"/>
          </a:xfrm>
          <a:prstGeom prst="rect">
            <a:avLst/>
          </a:prstGeom>
          <a:noFill/>
        </p:spPr>
        <p:txBody>
          <a:bodyPr wrap="square" rtlCol="0" anchor="t">
            <a:spAutoFit/>
          </a:bodyPr>
          <a:lstStyle/>
          <a:p>
            <a:pPr marR="0" lvl="0" indent="0" algn="just" defTabSz="914400" rtl="0" fontAlgn="base">
              <a:lnSpc>
                <a:spcPts val="3280"/>
              </a:lnSpc>
              <a:spcBef>
                <a:spcPts val="0"/>
              </a:spcBef>
              <a:spcAft>
                <a:spcPct val="0"/>
              </a:spcAft>
              <a:buClr>
                <a:schemeClr val="accent2"/>
              </a:buClr>
              <a:buSzTx/>
              <a:buNone/>
              <a:defRPr/>
            </a:pPr>
            <a:r>
              <a:rPr lang="zh-CN" altLang="en-US" sz="1200" dirty="0">
                <a:latin typeface="微软雅黑" panose="020B0503020204020204" charset="-122"/>
                <a:ea typeface="微软雅黑" panose="020B0503020204020204" charset="-122"/>
                <a:sym typeface="Wingdings 2" panose="05020102010507070707" pitchFamily="18" charset="2"/>
              </a:rPr>
              <a:t>组合导航常见疑问：</a:t>
            </a:r>
            <a:endParaRPr lang="en-US" altLang="zh-CN"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ts val="328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为什么高精度惯导可以静态对准，而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不可以？</a:t>
            </a:r>
            <a:endParaRPr lang="en-US" altLang="zh-CN"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ts val="328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为什么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的初始对准是绕八字？</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ts val="328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3) </a:t>
            </a:r>
            <a:r>
              <a:rPr lang="zh-CN" altLang="en-US" sz="1200" kern="0" dirty="0">
                <a:latin typeface="微软雅黑" panose="020B0503020204020204" charset="-122"/>
                <a:ea typeface="微软雅黑" panose="020B0503020204020204" charset="-122"/>
                <a:sym typeface="Wingdings 2" panose="05020102010507070707" pitchFamily="18" charset="2"/>
              </a:rPr>
              <a:t>为什么有的时候做加减速的机动可以提高航向收敛速度？</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ts val="328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4) </a:t>
            </a:r>
            <a:r>
              <a:rPr lang="zh-CN" altLang="en-US" sz="1200" kern="0" dirty="0">
                <a:latin typeface="微软雅黑" panose="020B0503020204020204" charset="-122"/>
                <a:ea typeface="微软雅黑" panose="020B0503020204020204" charset="-122"/>
                <a:sym typeface="Wingdings 2" panose="05020102010507070707" pitchFamily="18" charset="2"/>
              </a:rPr>
              <a:t>为什么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组合导航在停车或直线行驶时误差会增大</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ts val="328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5) </a:t>
            </a:r>
            <a:r>
              <a:rPr lang="zh-CN" altLang="en-US" sz="1200" kern="0" dirty="0">
                <a:latin typeface="微软雅黑" panose="020B0503020204020204" charset="-122"/>
                <a:ea typeface="微软雅黑" panose="020B0503020204020204" charset="-122"/>
                <a:sym typeface="Wingdings 2" panose="05020102010507070707" pitchFamily="18" charset="2"/>
              </a:rPr>
              <a:t>为什么有的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组合导航直线行驶时却没有误差增大的现象？</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组合导航常见现象解释</a:t>
            </a:r>
            <a:endParaRPr lang="zh-CN" altLang="en-US" b="1" dirty="0">
              <a:solidFill>
                <a:srgbClr val="464646"/>
              </a:solidFill>
              <a:latin typeface="微软雅黑" panose="020B0503020204020204" charset="-122"/>
              <a:ea typeface="微软雅黑" panose="020B0503020204020204" charset="-122"/>
            </a:endParaRPr>
          </a:p>
        </p:txBody>
      </p:sp>
      <p:sp>
        <p:nvSpPr>
          <p:cNvPr id="4" name="文本框 3"/>
          <p:cNvSpPr txBox="1"/>
          <p:nvPr/>
        </p:nvSpPr>
        <p:spPr>
          <a:xfrm>
            <a:off x="621665" y="80353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 </a:t>
            </a:r>
            <a:r>
              <a:rPr lang="zh-CN" altLang="en-US" sz="1600" dirty="0">
                <a:latin typeface="微软雅黑" panose="020B0503020204020204" charset="-122"/>
                <a:ea typeface="微软雅黑" panose="020B0503020204020204" charset="-122"/>
                <a:sym typeface="Wingdings 2" panose="05020102010507070707" pitchFamily="18" charset="2"/>
              </a:rPr>
              <a:t>从公式上理解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1287600"/>
            <a:ext cx="2790825" cy="275590"/>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惯性导航误差方程为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9" name="对象 28">
            <a:hlinkClick r:id="" action="ppaction://ole?verb=0"/>
          </p:cNvPr>
          <p:cNvGraphicFramePr>
            <a:graphicFrameLocks noChangeAspect="1"/>
          </p:cNvGraphicFramePr>
          <p:nvPr/>
        </p:nvGraphicFramePr>
        <p:xfrm>
          <a:off x="3540443" y="2347789"/>
          <a:ext cx="1632585" cy="260350"/>
        </p:xfrm>
        <a:graphic>
          <a:graphicData uri="http://schemas.openxmlformats.org/presentationml/2006/ole">
            <mc:AlternateContent xmlns:mc="http://schemas.openxmlformats.org/markup-compatibility/2006">
              <mc:Choice xmlns:v="urn:schemas-microsoft-com:vml" Requires="v">
                <p:oleObj spid="_x0000_s81091" name="Formula" r:id="rId2" imgW="1691640" imgH="265430" progId="Equation.Ribbit">
                  <p:embed/>
                </p:oleObj>
              </mc:Choice>
              <mc:Fallback>
                <p:oleObj name="Formula" r:id="rId2" imgW="1691640" imgH="265430" progId="Equation.Ribbit">
                  <p:embed/>
                  <p:pic>
                    <p:nvPicPr>
                      <p:cNvPr id="0" name="对象 12">
                        <a:hlinkClick r:id="" action="ppaction://ole?verb=0"/>
                      </p:cNvPr>
                      <p:cNvPicPr/>
                      <p:nvPr/>
                    </p:nvPicPr>
                    <p:blipFill>
                      <a:blip r:embed="rId3"/>
                      <a:stretch>
                        <a:fillRect/>
                      </a:stretch>
                    </p:blipFill>
                    <p:spPr>
                      <a:xfrm>
                        <a:off x="3540443" y="2347789"/>
                        <a:ext cx="1632585" cy="260350"/>
                      </a:xfrm>
                      <a:prstGeom prst="rect">
                        <a:avLst/>
                      </a:prstGeom>
                    </p:spPr>
                  </p:pic>
                </p:oleObj>
              </mc:Fallback>
            </mc:AlternateContent>
          </a:graphicData>
        </a:graphic>
      </p:graphicFrame>
      <p:graphicFrame>
        <p:nvGraphicFramePr>
          <p:cNvPr id="45" name="对象 44">
            <a:hlinkClick r:id="" action="ppaction://ole?verb=0"/>
          </p:cNvPr>
          <p:cNvGraphicFramePr>
            <a:graphicFrameLocks noChangeAspect="1"/>
          </p:cNvGraphicFramePr>
          <p:nvPr/>
        </p:nvGraphicFramePr>
        <p:xfrm>
          <a:off x="3531235" y="2003781"/>
          <a:ext cx="1703705" cy="247650"/>
        </p:xfrm>
        <a:graphic>
          <a:graphicData uri="http://schemas.openxmlformats.org/presentationml/2006/ole">
            <mc:AlternateContent xmlns:mc="http://schemas.openxmlformats.org/markup-compatibility/2006">
              <mc:Choice xmlns:v="urn:schemas-microsoft-com:vml" Requires="v">
                <p:oleObj spid="_x0000_s81092" name="Formula" r:id="rId4" imgW="1805305" imgH="260350" progId="Equation.Ribbit">
                  <p:embed/>
                </p:oleObj>
              </mc:Choice>
              <mc:Fallback>
                <p:oleObj name="Formula" r:id="rId4" imgW="1805305" imgH="260350" progId="Equation.Ribbit">
                  <p:embed/>
                  <p:pic>
                    <p:nvPicPr>
                      <p:cNvPr id="0" name="对象 20">
                        <a:hlinkClick r:id="" action="ppaction://ole?verb=0"/>
                      </p:cNvPr>
                      <p:cNvPicPr/>
                      <p:nvPr/>
                    </p:nvPicPr>
                    <p:blipFill>
                      <a:blip r:embed="rId5"/>
                      <a:stretch>
                        <a:fillRect/>
                      </a:stretch>
                    </p:blipFill>
                    <p:spPr>
                      <a:xfrm>
                        <a:off x="3531235" y="2003781"/>
                        <a:ext cx="1703705" cy="24765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3531235" y="1636388"/>
          <a:ext cx="812165" cy="240665"/>
        </p:xfrm>
        <a:graphic>
          <a:graphicData uri="http://schemas.openxmlformats.org/presentationml/2006/ole">
            <mc:AlternateContent xmlns:mc="http://schemas.openxmlformats.org/markup-compatibility/2006">
              <mc:Choice xmlns:v="urn:schemas-microsoft-com:vml" Requires="v">
                <p:oleObj spid="_x0000_s81093" name="" r:id="rId6" imgW="812165" imgH="240665" progId="Equation.Ribbit">
                  <p:embed/>
                </p:oleObj>
              </mc:Choice>
              <mc:Fallback>
                <p:oleObj name="" r:id="rId6" imgW="812165" imgH="240665" progId="Equation.Ribbit">
                  <p:embed/>
                  <p:pic>
                    <p:nvPicPr>
                      <p:cNvPr id="0" name="对象 3">
                        <a:hlinkClick r:id="" action="ppaction://ole?verb=0"/>
                      </p:cNvPr>
                      <p:cNvPicPr/>
                      <p:nvPr/>
                    </p:nvPicPr>
                    <p:blipFill>
                      <a:blip r:embed="rId7"/>
                      <a:stretch>
                        <a:fillRect/>
                      </a:stretch>
                    </p:blipFill>
                    <p:spPr>
                      <a:xfrm>
                        <a:off x="3531235" y="1636388"/>
                        <a:ext cx="812165" cy="240665"/>
                      </a:xfrm>
                      <a:prstGeom prst="rect">
                        <a:avLst/>
                      </a:prstGeom>
                    </p:spPr>
                  </p:pic>
                </p:oleObj>
              </mc:Fallback>
            </mc:AlternateContent>
          </a:graphicData>
        </a:graphic>
      </p:graphicFrame>
      <p:sp>
        <p:nvSpPr>
          <p:cNvPr id="3" name="文本框 2"/>
          <p:cNvSpPr txBox="1"/>
          <p:nvPr/>
        </p:nvSpPr>
        <p:spPr>
          <a:xfrm>
            <a:off x="622300" y="2683510"/>
            <a:ext cx="7858125"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由于位置误差和速度误差之间有直接的线性关系，不影响观测性分析，因此只关注速度误差和姿态误差的微分方程。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15315" y="2978785"/>
            <a:ext cx="3416300"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把这两个方程展开可以得到</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7" name="对象 6">
            <a:hlinkClick r:id="" action="ppaction://ole?verb=0"/>
          </p:cNvPr>
          <p:cNvGraphicFramePr>
            <a:graphicFrameLocks noChangeAspect="1"/>
          </p:cNvGraphicFramePr>
          <p:nvPr/>
        </p:nvGraphicFramePr>
        <p:xfrm>
          <a:off x="2457451" y="3320733"/>
          <a:ext cx="4457700" cy="734695"/>
        </p:xfrm>
        <a:graphic>
          <a:graphicData uri="http://schemas.openxmlformats.org/presentationml/2006/ole">
            <mc:AlternateContent xmlns:mc="http://schemas.openxmlformats.org/markup-compatibility/2006">
              <mc:Choice xmlns:v="urn:schemas-microsoft-com:vml" Requires="v">
                <p:oleObj spid="_x0000_s81094" name="Formula" r:id="rId8" imgW="4716145" imgH="772160" progId="Equation.Ribbit">
                  <p:embed/>
                </p:oleObj>
              </mc:Choice>
              <mc:Fallback>
                <p:oleObj name="Formula" r:id="rId8" imgW="4716145" imgH="772160" progId="Equation.Ribbit">
                  <p:embed/>
                  <p:pic>
                    <p:nvPicPr>
                      <p:cNvPr id="0" name="对象 20">
                        <a:hlinkClick r:id="" action="ppaction://ole?verb=0"/>
                      </p:cNvPr>
                      <p:cNvPicPr/>
                      <p:nvPr/>
                    </p:nvPicPr>
                    <p:blipFill>
                      <a:blip r:embed="rId9"/>
                      <a:stretch>
                        <a:fillRect/>
                      </a:stretch>
                    </p:blipFill>
                    <p:spPr>
                      <a:xfrm>
                        <a:off x="2457451" y="3320733"/>
                        <a:ext cx="4457700" cy="73469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2465704" y="4163392"/>
          <a:ext cx="4859020" cy="770255"/>
        </p:xfrm>
        <a:graphic>
          <a:graphicData uri="http://schemas.openxmlformats.org/presentationml/2006/ole">
            <mc:AlternateContent xmlns:mc="http://schemas.openxmlformats.org/markup-compatibility/2006">
              <mc:Choice xmlns:v="urn:schemas-microsoft-com:vml" Requires="v">
                <p:oleObj spid="_x0000_s81095" name="Formula" r:id="rId10" imgW="5031105" imgH="784860" progId="Equation.Ribbit">
                  <p:embed/>
                </p:oleObj>
              </mc:Choice>
              <mc:Fallback>
                <p:oleObj name="Formula" r:id="rId10" imgW="5031105" imgH="784860" progId="Equation.Ribbit">
                  <p:embed/>
                  <p:pic>
                    <p:nvPicPr>
                      <p:cNvPr id="0" name="对象 12">
                        <a:hlinkClick r:id="" action="ppaction://ole?verb=0"/>
                      </p:cNvPr>
                      <p:cNvPicPr/>
                      <p:nvPr/>
                    </p:nvPicPr>
                    <p:blipFill>
                      <a:blip r:embed="rId11"/>
                      <a:stretch>
                        <a:fillRect/>
                      </a:stretch>
                    </p:blipFill>
                    <p:spPr>
                      <a:xfrm>
                        <a:off x="2465704" y="4163392"/>
                        <a:ext cx="4859020" cy="770255"/>
                      </a:xfrm>
                      <a:prstGeom prst="rect">
                        <a:avLst/>
                      </a:prstGeom>
                    </p:spPr>
                  </p:pic>
                </p:oleObj>
              </mc:Fallback>
            </mc:AlternateContent>
          </a:graphicData>
        </a:graphic>
      </p:graphicFrame>
      <p:sp>
        <p:nvSpPr>
          <p:cNvPr id="12" name="文本框 11"/>
          <p:cNvSpPr txBox="1"/>
          <p:nvPr/>
        </p:nvSpPr>
        <p:spPr>
          <a:xfrm>
            <a:off x="7513320" y="3550285"/>
            <a:ext cx="469265" cy="275590"/>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13" name="文本框 12"/>
          <p:cNvSpPr txBox="1"/>
          <p:nvPr/>
        </p:nvSpPr>
        <p:spPr>
          <a:xfrm>
            <a:off x="7520305" y="4375785"/>
            <a:ext cx="469265" cy="275590"/>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grpSp>
        <p:nvGrpSpPr>
          <p:cNvPr id="14" name="组合 13"/>
          <p:cNvGrpSpPr/>
          <p:nvPr/>
        </p:nvGrpSpPr>
        <p:grpSpPr>
          <a:xfrm>
            <a:off x="2820670" y="1350010"/>
            <a:ext cx="4408805" cy="432000"/>
            <a:chOff x="4442" y="2126"/>
            <a:chExt cx="6943" cy="680"/>
          </a:xfrm>
        </p:grpSpPr>
        <p:pic>
          <p:nvPicPr>
            <p:cNvPr id="10" name="图片 9" descr="E:\owncloud\刘达\2017年\深蓝学院\PPT模板\辅助图形3.png辅助图形3"/>
            <p:cNvPicPr>
              <a:picLocks noChangeAspect="1"/>
            </p:cNvPicPr>
            <p:nvPr/>
          </p:nvPicPr>
          <p:blipFill>
            <a:blip r:embed="rId2"/>
            <a:srcRect/>
            <a:stretch>
              <a:fillRect/>
            </a:stretch>
          </p:blipFill>
          <p:spPr>
            <a:xfrm>
              <a:off x="4442" y="2126"/>
              <a:ext cx="596" cy="680"/>
            </a:xfrm>
            <a:prstGeom prst="rect">
              <a:avLst/>
            </a:prstGeom>
          </p:spPr>
        </p:pic>
        <p:sp>
          <p:nvSpPr>
            <p:cNvPr id="11" name="文本框 10"/>
            <p:cNvSpPr txBox="1"/>
            <p:nvPr/>
          </p:nvSpPr>
          <p:spPr>
            <a:xfrm>
              <a:off x="5127" y="2145"/>
              <a:ext cx="6258" cy="58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1.</a:t>
              </a:r>
              <a:r>
                <a:rPr lang="zh-CN" altLang="en-US" b="1" dirty="0">
                  <a:solidFill>
                    <a:srgbClr val="464646"/>
                  </a:solidFill>
                  <a:latin typeface="微软雅黑" panose="020B0503020204020204" charset="-122"/>
                  <a:ea typeface="微软雅黑" panose="020B0503020204020204" charset="-122"/>
                </a:rPr>
                <a:t> 融合编码器的滤波方法</a:t>
              </a:r>
              <a:endParaRPr lang="en-US" altLang="zh-CN" b="1" dirty="0">
                <a:solidFill>
                  <a:srgbClr val="464646"/>
                </a:solidFill>
                <a:latin typeface="微软雅黑" panose="020B0503020204020204" charset="-122"/>
                <a:ea typeface="微软雅黑" panose="020B0503020204020204" charset="-122"/>
              </a:endParaRPr>
            </a:p>
          </p:txBody>
        </p:sp>
      </p:grpSp>
      <p:grpSp>
        <p:nvGrpSpPr>
          <p:cNvPr id="15" name="组合 14"/>
          <p:cNvGrpSpPr/>
          <p:nvPr/>
        </p:nvGrpSpPr>
        <p:grpSpPr>
          <a:xfrm>
            <a:off x="2820670" y="1973580"/>
            <a:ext cx="4408805" cy="431800"/>
            <a:chOff x="4442" y="2126"/>
            <a:chExt cx="6943" cy="680"/>
          </a:xfrm>
        </p:grpSpPr>
        <p:pic>
          <p:nvPicPr>
            <p:cNvPr id="16" name="图片 15" descr="E:\owncloud\刘达\2017年\深蓝学院\PPT模板\辅助图形3.png辅助图形3"/>
            <p:cNvPicPr>
              <a:picLocks noChangeAspect="1"/>
            </p:cNvPicPr>
            <p:nvPr/>
          </p:nvPicPr>
          <p:blipFill>
            <a:blip r:embed="rId2"/>
            <a:srcRect/>
            <a:stretch>
              <a:fillRect/>
            </a:stretch>
          </p:blipFill>
          <p:spPr>
            <a:xfrm>
              <a:off x="4442" y="2126"/>
              <a:ext cx="596" cy="680"/>
            </a:xfrm>
            <a:prstGeom prst="rect">
              <a:avLst/>
            </a:prstGeom>
          </p:spPr>
        </p:pic>
        <p:sp>
          <p:nvSpPr>
            <p:cNvPr id="17" name="文本框 16"/>
            <p:cNvSpPr txBox="1"/>
            <p:nvPr/>
          </p:nvSpPr>
          <p:spPr>
            <a:xfrm>
              <a:off x="5127" y="2145"/>
              <a:ext cx="6258" cy="58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2. </a:t>
              </a:r>
              <a:r>
                <a:rPr lang="zh-CN" altLang="en-US" b="1" dirty="0">
                  <a:solidFill>
                    <a:srgbClr val="464646"/>
                  </a:solidFill>
                  <a:latin typeface="微软雅黑" panose="020B0503020204020204" charset="-122"/>
                  <a:ea typeface="微软雅黑" panose="020B0503020204020204" charset="-122"/>
                </a:rPr>
                <a:t>融合运动约束的滤波方法</a:t>
              </a:r>
              <a:endParaRPr lang="zh-CN" altLang="en-US" b="1" dirty="0">
                <a:solidFill>
                  <a:srgbClr val="464646"/>
                </a:solidFill>
                <a:latin typeface="微软雅黑" panose="020B0503020204020204" charset="-122"/>
                <a:ea typeface="微软雅黑" panose="020B0503020204020204" charset="-122"/>
              </a:endParaRPr>
            </a:p>
          </p:txBody>
        </p:sp>
      </p:grpSp>
      <p:grpSp>
        <p:nvGrpSpPr>
          <p:cNvPr id="18" name="组合 17"/>
          <p:cNvGrpSpPr/>
          <p:nvPr/>
        </p:nvGrpSpPr>
        <p:grpSpPr>
          <a:xfrm>
            <a:off x="2820670" y="3281680"/>
            <a:ext cx="4408805" cy="431800"/>
            <a:chOff x="4442" y="3050"/>
            <a:chExt cx="6943" cy="680"/>
          </a:xfrm>
        </p:grpSpPr>
        <p:pic>
          <p:nvPicPr>
            <p:cNvPr id="19" name="图片 18" descr="E:\owncloud\刘达\2017年\深蓝学院\PPT模板\辅助图形3.png辅助图形3"/>
            <p:cNvPicPr>
              <a:picLocks noChangeAspect="1"/>
            </p:cNvPicPr>
            <p:nvPr/>
          </p:nvPicPr>
          <p:blipFill>
            <a:blip r:embed="rId2"/>
            <a:srcRect/>
            <a:stretch>
              <a:fillRect/>
            </a:stretch>
          </p:blipFill>
          <p:spPr>
            <a:xfrm>
              <a:off x="4442" y="3050"/>
              <a:ext cx="596" cy="680"/>
            </a:xfrm>
            <a:prstGeom prst="rect">
              <a:avLst/>
            </a:prstGeom>
          </p:spPr>
        </p:pic>
        <p:sp>
          <p:nvSpPr>
            <p:cNvPr id="20" name="文本框 19"/>
            <p:cNvSpPr txBox="1"/>
            <p:nvPr/>
          </p:nvSpPr>
          <p:spPr>
            <a:xfrm>
              <a:off x="5127" y="3069"/>
              <a:ext cx="6258" cy="58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4. </a:t>
              </a:r>
              <a:r>
                <a:rPr lang="zh-CN" altLang="en-US" b="1" dirty="0">
                  <a:solidFill>
                    <a:srgbClr val="464646"/>
                  </a:solidFill>
                  <a:latin typeface="微软雅黑" panose="020B0503020204020204" charset="-122"/>
                  <a:ea typeface="微软雅黑" panose="020B0503020204020204" charset="-122"/>
                  <a:sym typeface="+mn-ea"/>
                </a:rPr>
                <a:t>融合磁力计的滤波方法</a:t>
              </a:r>
              <a:endParaRPr lang="zh-CN" altLang="en-US" b="1" dirty="0">
                <a:solidFill>
                  <a:srgbClr val="464646"/>
                </a:solidFill>
                <a:latin typeface="微软雅黑" panose="020B0503020204020204" charset="-122"/>
                <a:ea typeface="微软雅黑" panose="020B0503020204020204" charset="-122"/>
              </a:endParaRPr>
            </a:p>
          </p:txBody>
        </p:sp>
      </p:grpSp>
      <p:pic>
        <p:nvPicPr>
          <p:cNvPr id="3" name="图片 2" descr="E:\owncloud\刘达\2017年\深蓝学院\PPT模板\辅助图形3.png辅助图形3"/>
          <p:cNvPicPr>
            <a:picLocks noChangeAspect="1"/>
          </p:cNvPicPr>
          <p:nvPr/>
        </p:nvPicPr>
        <p:blipFill>
          <a:blip r:embed="rId2"/>
          <a:srcRect/>
          <a:stretch>
            <a:fillRect/>
          </a:stretch>
        </p:blipFill>
        <p:spPr>
          <a:xfrm>
            <a:off x="2820670" y="3863340"/>
            <a:ext cx="378460" cy="431800"/>
          </a:xfrm>
          <a:prstGeom prst="rect">
            <a:avLst/>
          </a:prstGeom>
        </p:spPr>
      </p:pic>
      <p:sp>
        <p:nvSpPr>
          <p:cNvPr id="4" name="文本框 3"/>
          <p:cNvSpPr txBox="1"/>
          <p:nvPr/>
        </p:nvSpPr>
        <p:spPr>
          <a:xfrm>
            <a:off x="3255645" y="3875405"/>
            <a:ext cx="3973830" cy="36830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5. </a:t>
            </a:r>
            <a:r>
              <a:rPr lang="zh-CN" altLang="en-US" b="1" dirty="0">
                <a:solidFill>
                  <a:srgbClr val="464646"/>
                </a:solidFill>
                <a:latin typeface="微软雅黑" panose="020B0503020204020204" charset="-122"/>
                <a:ea typeface="微软雅黑" panose="020B0503020204020204" charset="-122"/>
                <a:sym typeface="+mn-ea"/>
              </a:rPr>
              <a:t>融合点云特征的滤波方法</a:t>
            </a:r>
            <a:endParaRPr lang="zh-CN" altLang="en-US" b="1" dirty="0">
              <a:solidFill>
                <a:srgbClr val="464646"/>
              </a:solidFill>
              <a:latin typeface="微软雅黑" panose="020B0503020204020204" charset="-122"/>
              <a:ea typeface="微软雅黑" panose="020B0503020204020204" charset="-122"/>
            </a:endParaRPr>
          </a:p>
        </p:txBody>
      </p:sp>
      <p:pic>
        <p:nvPicPr>
          <p:cNvPr id="7" name="图片 6" descr="E:\owncloud\刘达\2017年\深蓝学院\PPT模板\辅助图形3.png辅助图形3"/>
          <p:cNvPicPr>
            <a:picLocks noChangeAspect="1"/>
          </p:cNvPicPr>
          <p:nvPr/>
        </p:nvPicPr>
        <p:blipFill>
          <a:blip r:embed="rId2"/>
          <a:srcRect/>
          <a:stretch>
            <a:fillRect/>
          </a:stretch>
        </p:blipFill>
        <p:spPr>
          <a:xfrm>
            <a:off x="2820670" y="2611755"/>
            <a:ext cx="378460" cy="431800"/>
          </a:xfrm>
          <a:prstGeom prst="rect">
            <a:avLst/>
          </a:prstGeom>
        </p:spPr>
      </p:pic>
      <p:sp>
        <p:nvSpPr>
          <p:cNvPr id="8" name="文本框 7"/>
          <p:cNvSpPr txBox="1"/>
          <p:nvPr/>
        </p:nvSpPr>
        <p:spPr>
          <a:xfrm>
            <a:off x="3255645" y="2623820"/>
            <a:ext cx="3973830" cy="36830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3. </a:t>
            </a:r>
            <a:r>
              <a:rPr lang="zh-CN" altLang="en-US" b="1" dirty="0">
                <a:solidFill>
                  <a:srgbClr val="464646"/>
                </a:solidFill>
                <a:latin typeface="微软雅黑" panose="020B0503020204020204" charset="-122"/>
                <a:ea typeface="微软雅黑" panose="020B0503020204020204" charset="-122"/>
              </a:rPr>
              <a:t>组合导航常见现象解释</a:t>
            </a:r>
            <a:endParaRPr lang="zh-CN" altLang="en-US" b="1" dirty="0">
              <a:solidFill>
                <a:srgbClr val="464646"/>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15315" y="1219475"/>
            <a:ext cx="2610485"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在惯导静态放置时，有</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4" name="对象 13">
            <a:hlinkClick r:id="" action="ppaction://ole?verb=0"/>
          </p:cNvPr>
          <p:cNvGraphicFramePr>
            <a:graphicFrameLocks noChangeAspect="1"/>
          </p:cNvGraphicFramePr>
          <p:nvPr/>
        </p:nvGraphicFramePr>
        <p:xfrm>
          <a:off x="2290168" y="1315864"/>
          <a:ext cx="1042670" cy="253365"/>
        </p:xfrm>
        <a:graphic>
          <a:graphicData uri="http://schemas.openxmlformats.org/presentationml/2006/ole">
            <mc:AlternateContent xmlns:mc="http://schemas.openxmlformats.org/markup-compatibility/2006">
              <mc:Choice xmlns:v="urn:schemas-microsoft-com:vml" Requires="v">
                <p:oleObj spid="_x0000_s87206" name="" r:id="rId2" imgW="1297305" imgH="314960" progId="Equation.Ribbit">
                  <p:embed/>
                </p:oleObj>
              </mc:Choice>
              <mc:Fallback>
                <p:oleObj name="" r:id="rId2" imgW="1297305" imgH="314960" progId="Equation.Ribbit">
                  <p:embed/>
                  <p:pic>
                    <p:nvPicPr>
                      <p:cNvPr id="0" name="图片 1024"/>
                      <p:cNvPicPr/>
                      <p:nvPr/>
                    </p:nvPicPr>
                    <p:blipFill>
                      <a:blip r:embed="rId3"/>
                      <a:stretch>
                        <a:fillRect/>
                      </a:stretch>
                    </p:blipFill>
                    <p:spPr>
                      <a:xfrm>
                        <a:off x="2290168" y="1315864"/>
                        <a:ext cx="1042670" cy="253365"/>
                      </a:xfrm>
                      <a:prstGeom prst="rect">
                        <a:avLst/>
                      </a:prstGeom>
                    </p:spPr>
                  </p:pic>
                </p:oleObj>
              </mc:Fallback>
            </mc:AlternateContent>
          </a:graphicData>
        </a:graphic>
      </p:graphicFrame>
      <p:sp>
        <p:nvSpPr>
          <p:cNvPr id="15" name="文本框 14"/>
          <p:cNvSpPr txBox="1"/>
          <p:nvPr/>
        </p:nvSpPr>
        <p:spPr>
          <a:xfrm>
            <a:off x="614680" y="1563150"/>
            <a:ext cx="2610485"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若令</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6" name="对象 15">
            <a:hlinkClick r:id="" action="ppaction://ole?verb=0"/>
          </p:cNvPr>
          <p:cNvGraphicFramePr>
            <a:graphicFrameLocks noChangeAspect="1"/>
          </p:cNvGraphicFramePr>
          <p:nvPr/>
        </p:nvGraphicFramePr>
        <p:xfrm>
          <a:off x="2410887" y="1915715"/>
          <a:ext cx="1908810" cy="758825"/>
        </p:xfrm>
        <a:graphic>
          <a:graphicData uri="http://schemas.openxmlformats.org/presentationml/2006/ole">
            <mc:AlternateContent xmlns:mc="http://schemas.openxmlformats.org/markup-compatibility/2006">
              <mc:Choice xmlns:v="urn:schemas-microsoft-com:vml" Requires="v">
                <p:oleObj spid="_x0000_s87207" name="" r:id="rId4" imgW="1908810" imgH="758825" progId="Equation.Ribbit">
                  <p:embed/>
                </p:oleObj>
              </mc:Choice>
              <mc:Fallback>
                <p:oleObj name="" r:id="rId4" imgW="1908810" imgH="758825" progId="Equation.Ribbit">
                  <p:embed/>
                  <p:pic>
                    <p:nvPicPr>
                      <p:cNvPr id="0" name="图片 1025"/>
                      <p:cNvPicPr/>
                      <p:nvPr/>
                    </p:nvPicPr>
                    <p:blipFill>
                      <a:blip r:embed="rId5"/>
                      <a:stretch>
                        <a:fillRect/>
                      </a:stretch>
                    </p:blipFill>
                    <p:spPr>
                      <a:xfrm>
                        <a:off x="2410887" y="1915715"/>
                        <a:ext cx="1908810" cy="75882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4834682" y="1915714"/>
          <a:ext cx="2143125" cy="758825"/>
        </p:xfrm>
        <a:graphic>
          <a:graphicData uri="http://schemas.openxmlformats.org/presentationml/2006/ole">
            <mc:AlternateContent xmlns:mc="http://schemas.openxmlformats.org/markup-compatibility/2006">
              <mc:Choice xmlns:v="urn:schemas-microsoft-com:vml" Requires="v">
                <p:oleObj spid="_x0000_s87208" name="" r:id="rId6" imgW="2143125" imgH="758825" progId="Equation.Ribbit">
                  <p:embed/>
                </p:oleObj>
              </mc:Choice>
              <mc:Fallback>
                <p:oleObj name="" r:id="rId6" imgW="2143125" imgH="758825" progId="Equation.Ribbit">
                  <p:embed/>
                  <p:pic>
                    <p:nvPicPr>
                      <p:cNvPr id="0" name="图片 1025"/>
                      <p:cNvPicPr/>
                      <p:nvPr/>
                    </p:nvPicPr>
                    <p:blipFill>
                      <a:blip r:embed="rId7"/>
                      <a:stretch>
                        <a:fillRect/>
                      </a:stretch>
                    </p:blipFill>
                    <p:spPr>
                      <a:xfrm>
                        <a:off x="4834682" y="1915714"/>
                        <a:ext cx="2143125" cy="758825"/>
                      </a:xfrm>
                      <a:prstGeom prst="rect">
                        <a:avLst/>
                      </a:prstGeom>
                    </p:spPr>
                  </p:pic>
                </p:oleObj>
              </mc:Fallback>
            </mc:AlternateContent>
          </a:graphicData>
        </a:graphic>
      </p:graphicFrame>
      <p:sp>
        <p:nvSpPr>
          <p:cNvPr id="18" name="文本框 17"/>
          <p:cNvSpPr txBox="1"/>
          <p:nvPr/>
        </p:nvSpPr>
        <p:spPr>
          <a:xfrm>
            <a:off x="621665" y="2831170"/>
            <a:ext cx="2610485" cy="33669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则式</a:t>
            </a:r>
            <a:r>
              <a:rPr lang="en-US" altLang="zh-CN" sz="1200" kern="0" dirty="0">
                <a:latin typeface="微软雅黑" panose="020B0503020204020204" charset="-122"/>
                <a:ea typeface="微软雅黑" panose="020B0503020204020204" charset="-122"/>
                <a:sym typeface="Wingdings 2" panose="05020102010507070707" pitchFamily="18" charset="2"/>
              </a:rPr>
              <a:t>(1)</a:t>
            </a:r>
            <a:r>
              <a:rPr lang="zh-CN" altLang="en-US" sz="1200" kern="0" dirty="0">
                <a:latin typeface="微软雅黑" panose="020B0503020204020204" charset="-122"/>
                <a:ea typeface="微软雅黑" panose="020B0503020204020204" charset="-122"/>
                <a:sym typeface="Wingdings 2" panose="05020102010507070707" pitchFamily="18" charset="2"/>
              </a:rPr>
              <a:t>和式</a:t>
            </a:r>
            <a:r>
              <a:rPr lang="en-US" altLang="zh-CN" sz="1200" kern="0" dirty="0">
                <a:latin typeface="微软雅黑" panose="020B0503020204020204" charset="-122"/>
                <a:ea typeface="微软雅黑" panose="020B0503020204020204" charset="-122"/>
                <a:sym typeface="Wingdings 2" panose="05020102010507070707" pitchFamily="18" charset="2"/>
              </a:rPr>
              <a:t>(2)</a:t>
            </a:r>
            <a:r>
              <a:rPr lang="zh-CN" altLang="en-US" sz="1200" kern="0" dirty="0">
                <a:latin typeface="微软雅黑" panose="020B0503020204020204" charset="-122"/>
                <a:ea typeface="微软雅黑" panose="020B0503020204020204" charset="-122"/>
                <a:sym typeface="Wingdings 2" panose="05020102010507070707" pitchFamily="18" charset="2"/>
              </a:rPr>
              <a:t>可以分别写为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9" name="对象 18">
            <a:hlinkClick r:id="" action="ppaction://ole?verb=0"/>
          </p:cNvPr>
          <p:cNvGraphicFramePr>
            <a:graphicFrameLocks noChangeAspect="1"/>
          </p:cNvGraphicFramePr>
          <p:nvPr/>
        </p:nvGraphicFramePr>
        <p:xfrm>
          <a:off x="2275763" y="3254251"/>
          <a:ext cx="2931795" cy="734695"/>
        </p:xfrm>
        <a:graphic>
          <a:graphicData uri="http://schemas.openxmlformats.org/presentationml/2006/ole">
            <mc:AlternateContent xmlns:mc="http://schemas.openxmlformats.org/markup-compatibility/2006">
              <mc:Choice xmlns:v="urn:schemas-microsoft-com:vml" Requires="v">
                <p:oleObj spid="_x0000_s87209" name="Formula" r:id="rId8" imgW="3101340" imgH="772160" progId="Equation.Ribbit">
                  <p:embed/>
                </p:oleObj>
              </mc:Choice>
              <mc:Fallback>
                <p:oleObj name="Formula" r:id="rId8" imgW="3101340" imgH="772160" progId="Equation.Ribbit">
                  <p:embed/>
                  <p:pic>
                    <p:nvPicPr>
                      <p:cNvPr id="0" name="对象 20">
                        <a:hlinkClick r:id="" action="ppaction://ole?verb=0"/>
                      </p:cNvPr>
                      <p:cNvPicPr/>
                      <p:nvPr/>
                    </p:nvPicPr>
                    <p:blipFill>
                      <a:blip r:embed="rId9"/>
                      <a:stretch>
                        <a:fillRect/>
                      </a:stretch>
                    </p:blipFill>
                    <p:spPr>
                      <a:xfrm>
                        <a:off x="2275763" y="3254251"/>
                        <a:ext cx="2931795" cy="73469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2269731" y="4221038"/>
          <a:ext cx="4612005" cy="770255"/>
        </p:xfrm>
        <a:graphic>
          <a:graphicData uri="http://schemas.openxmlformats.org/presentationml/2006/ole">
            <mc:AlternateContent xmlns:mc="http://schemas.openxmlformats.org/markup-compatibility/2006">
              <mc:Choice xmlns:v="urn:schemas-microsoft-com:vml" Requires="v">
                <p:oleObj spid="_x0000_s87210" name="Formula" r:id="rId10" imgW="4774565" imgH="784860" progId="Equation.Ribbit">
                  <p:embed/>
                </p:oleObj>
              </mc:Choice>
              <mc:Fallback>
                <p:oleObj name="Formula" r:id="rId10" imgW="4774565" imgH="784860" progId="Equation.Ribbit">
                  <p:embed/>
                  <p:pic>
                    <p:nvPicPr>
                      <p:cNvPr id="0" name="对象 12">
                        <a:hlinkClick r:id="" action="ppaction://ole?verb=0"/>
                      </p:cNvPr>
                      <p:cNvPicPr/>
                      <p:nvPr/>
                    </p:nvPicPr>
                    <p:blipFill>
                      <a:blip r:embed="rId11"/>
                      <a:stretch>
                        <a:fillRect/>
                      </a:stretch>
                    </p:blipFill>
                    <p:spPr>
                      <a:xfrm>
                        <a:off x="2269731" y="4221038"/>
                        <a:ext cx="4612005" cy="770255"/>
                      </a:xfrm>
                      <a:prstGeom prst="rect">
                        <a:avLst/>
                      </a:prstGeom>
                    </p:spPr>
                  </p:pic>
                </p:oleObj>
              </mc:Fallback>
            </mc:AlternateContent>
          </a:graphicData>
        </a:graphic>
      </p:graphicFrame>
      <p:sp>
        <p:nvSpPr>
          <p:cNvPr id="24" name="文本框 23"/>
          <p:cNvSpPr txBox="1"/>
          <p:nvPr/>
        </p:nvSpPr>
        <p:spPr>
          <a:xfrm>
            <a:off x="6845504" y="3493830"/>
            <a:ext cx="419100" cy="275590"/>
          </a:xfrm>
          <a:prstGeom prst="rect">
            <a:avLst/>
          </a:prstGeom>
          <a:noFill/>
        </p:spPr>
        <p:txBody>
          <a:bodyPr wrap="square" rtlCol="0" anchor="t">
            <a:spAutoFit/>
          </a:bodyPr>
          <a:lstStyle/>
          <a:p>
            <a:pPr algn="just" fontAlgn="base">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(3)</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25" name="文本框 24"/>
          <p:cNvSpPr txBox="1"/>
          <p:nvPr/>
        </p:nvSpPr>
        <p:spPr>
          <a:xfrm>
            <a:off x="6867094" y="4497765"/>
            <a:ext cx="419100" cy="275590"/>
          </a:xfrm>
          <a:prstGeom prst="rect">
            <a:avLst/>
          </a:prstGeom>
          <a:noFill/>
        </p:spPr>
        <p:txBody>
          <a:bodyPr wrap="square" rtlCol="0" anchor="t">
            <a:spAutoFit/>
          </a:bodyPr>
          <a:lstStyle/>
          <a:p>
            <a:pPr marR="0" lvl="0" indent="0" algn="just" fontAlgn="base">
              <a:lnSpc>
                <a:spcPct val="10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(4)</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80353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 </a:t>
            </a:r>
            <a:r>
              <a:rPr lang="zh-CN" altLang="en-US" sz="1600" dirty="0">
                <a:latin typeface="微软雅黑" panose="020B0503020204020204" charset="-122"/>
                <a:ea typeface="微软雅黑" panose="020B0503020204020204" charset="-122"/>
                <a:sym typeface="Wingdings 2" panose="05020102010507070707" pitchFamily="18" charset="2"/>
              </a:rPr>
              <a:t>从公式上理解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15314" y="1228528"/>
            <a:ext cx="3577589"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为什么高精度惯导可以静态对准，而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不可以</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21664" y="1938458"/>
            <a:ext cx="3571239" cy="1167692"/>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在高精度惯导中，由于器件误差较小，因此静态下可以直接忽略。当有速度</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位置观测时，通过</a:t>
            </a:r>
            <a:r>
              <a:rPr lang="en-US" altLang="zh-CN" sz="1200" kern="0" dirty="0">
                <a:latin typeface="微软雅黑" panose="020B0503020204020204" charset="-122"/>
                <a:ea typeface="微软雅黑" panose="020B0503020204020204" charset="-122"/>
                <a:sym typeface="Wingdings 2" panose="05020102010507070707" pitchFamily="18" charset="2"/>
              </a:rPr>
              <a:t>(3)</a:t>
            </a:r>
            <a:r>
              <a:rPr lang="zh-CN" altLang="en-US" sz="1200" kern="0" dirty="0">
                <a:latin typeface="微软雅黑" panose="020B0503020204020204" charset="-122"/>
                <a:ea typeface="微软雅黑" panose="020B0503020204020204" charset="-122"/>
                <a:sym typeface="Wingdings 2" panose="05020102010507070707" pitchFamily="18" charset="2"/>
              </a:rPr>
              <a:t>式可以解出      和      ，并且可以看出，由于忽略了加速度计误差，两个水平角的误差分别为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7" name="对象 6">
            <a:hlinkClick r:id="" action="ppaction://ole?verb=0"/>
          </p:cNvPr>
          <p:cNvGraphicFramePr>
            <a:graphicFrameLocks noChangeAspect="1"/>
          </p:cNvGraphicFramePr>
          <p:nvPr/>
        </p:nvGraphicFramePr>
        <p:xfrm>
          <a:off x="1346791" y="2572822"/>
          <a:ext cx="230505" cy="207645"/>
        </p:xfrm>
        <a:graphic>
          <a:graphicData uri="http://schemas.openxmlformats.org/presentationml/2006/ole">
            <mc:AlternateContent xmlns:mc="http://schemas.openxmlformats.org/markup-compatibility/2006">
              <mc:Choice xmlns:v="urn:schemas-microsoft-com:vml" Requires="v">
                <p:oleObj spid="_x0000_s88269" name="" r:id="rId2" imgW="230505" imgH="207645" progId="Equation.Ribbit">
                  <p:embed/>
                </p:oleObj>
              </mc:Choice>
              <mc:Fallback>
                <p:oleObj name="" r:id="rId2" imgW="230505" imgH="207645" progId="Equation.Ribbit">
                  <p:embed/>
                  <p:pic>
                    <p:nvPicPr>
                      <p:cNvPr id="0" name="图片 2048"/>
                      <p:cNvPicPr/>
                      <p:nvPr/>
                    </p:nvPicPr>
                    <p:blipFill>
                      <a:blip r:embed="rId3"/>
                      <a:stretch>
                        <a:fillRect/>
                      </a:stretch>
                    </p:blipFill>
                    <p:spPr>
                      <a:xfrm>
                        <a:off x="1346791" y="2572822"/>
                        <a:ext cx="230505" cy="20764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831906" y="2579837"/>
          <a:ext cx="246380" cy="207645"/>
        </p:xfrm>
        <a:graphic>
          <a:graphicData uri="http://schemas.openxmlformats.org/presentationml/2006/ole">
            <mc:AlternateContent xmlns:mc="http://schemas.openxmlformats.org/markup-compatibility/2006">
              <mc:Choice xmlns:v="urn:schemas-microsoft-com:vml" Requires="v">
                <p:oleObj spid="_x0000_s88270" name="" r:id="rId4" imgW="246380" imgH="207645" progId="Equation.Ribbit">
                  <p:embed/>
                </p:oleObj>
              </mc:Choice>
              <mc:Fallback>
                <p:oleObj name="" r:id="rId4" imgW="246380" imgH="207645" progId="Equation.Ribbit">
                  <p:embed/>
                  <p:pic>
                    <p:nvPicPr>
                      <p:cNvPr id="0" name="图片 2048"/>
                      <p:cNvPicPr/>
                      <p:nvPr/>
                    </p:nvPicPr>
                    <p:blipFill>
                      <a:blip r:embed="rId5"/>
                      <a:stretch>
                        <a:fillRect/>
                      </a:stretch>
                    </p:blipFill>
                    <p:spPr>
                      <a:xfrm>
                        <a:off x="1831906" y="2579837"/>
                        <a:ext cx="246380" cy="20764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768031" y="3431480"/>
          <a:ext cx="1085614" cy="339559"/>
        </p:xfrm>
        <a:graphic>
          <a:graphicData uri="http://schemas.openxmlformats.org/presentationml/2006/ole">
            <mc:AlternateContent xmlns:mc="http://schemas.openxmlformats.org/markup-compatibility/2006">
              <mc:Choice xmlns:v="urn:schemas-microsoft-com:vml" Requires="v">
                <p:oleObj spid="_x0000_s88271" name="" r:id="rId6" imgW="988695" imgH="309245" progId="Equation.Ribbit">
                  <p:embed/>
                </p:oleObj>
              </mc:Choice>
              <mc:Fallback>
                <p:oleObj name="" r:id="rId6" imgW="988695" imgH="309245" progId="Equation.Ribbit">
                  <p:embed/>
                  <p:pic>
                    <p:nvPicPr>
                      <p:cNvPr id="0" name="图片 2048"/>
                      <p:cNvPicPr/>
                      <p:nvPr/>
                    </p:nvPicPr>
                    <p:blipFill>
                      <a:blip r:embed="rId7"/>
                      <a:stretch>
                        <a:fillRect/>
                      </a:stretch>
                    </p:blipFill>
                    <p:spPr>
                      <a:xfrm>
                        <a:off x="1768031" y="3431480"/>
                        <a:ext cx="1085614" cy="339559"/>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1852049" y="3881999"/>
          <a:ext cx="917577" cy="339559"/>
        </p:xfrm>
        <a:graphic>
          <a:graphicData uri="http://schemas.openxmlformats.org/presentationml/2006/ole">
            <mc:AlternateContent xmlns:mc="http://schemas.openxmlformats.org/markup-compatibility/2006">
              <mc:Choice xmlns:v="urn:schemas-microsoft-com:vml" Requires="v">
                <p:oleObj spid="_x0000_s88272" name="" r:id="rId8" imgW="835660" imgH="309245" progId="Equation.Ribbit">
                  <p:embed/>
                </p:oleObj>
              </mc:Choice>
              <mc:Fallback>
                <p:oleObj name="" r:id="rId8" imgW="835660" imgH="309245" progId="Equation.Ribbit">
                  <p:embed/>
                  <p:pic>
                    <p:nvPicPr>
                      <p:cNvPr id="0" name="图片 2048"/>
                      <p:cNvPicPr/>
                      <p:nvPr/>
                    </p:nvPicPr>
                    <p:blipFill>
                      <a:blip r:embed="rId9"/>
                      <a:stretch>
                        <a:fillRect/>
                      </a:stretch>
                    </p:blipFill>
                    <p:spPr>
                      <a:xfrm>
                        <a:off x="1852049" y="3881999"/>
                        <a:ext cx="917577" cy="339559"/>
                      </a:xfrm>
                      <a:prstGeom prst="rect">
                        <a:avLst/>
                      </a:prstGeom>
                    </p:spPr>
                  </p:pic>
                </p:oleObj>
              </mc:Fallback>
            </mc:AlternateContent>
          </a:graphicData>
        </a:graphic>
      </p:graphicFrame>
      <p:sp>
        <p:nvSpPr>
          <p:cNvPr id="22" name="文本框 21"/>
          <p:cNvSpPr txBox="1"/>
          <p:nvPr/>
        </p:nvSpPr>
        <p:spPr>
          <a:xfrm>
            <a:off x="4827489" y="1234763"/>
            <a:ext cx="3606425"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此后，再由</a:t>
            </a:r>
            <a:r>
              <a:rPr lang="en-US" altLang="zh-CN" sz="1200" kern="0" dirty="0">
                <a:latin typeface="微软雅黑" panose="020B0503020204020204" charset="-122"/>
                <a:ea typeface="微软雅黑" panose="020B0503020204020204" charset="-122"/>
                <a:sym typeface="Wingdings 2" panose="05020102010507070707" pitchFamily="18" charset="2"/>
              </a:rPr>
              <a:t>(4)</a:t>
            </a:r>
            <a:r>
              <a:rPr lang="zh-CN" altLang="en-US" sz="1200" kern="0" dirty="0">
                <a:latin typeface="微软雅黑" panose="020B0503020204020204" charset="-122"/>
                <a:ea typeface="微软雅黑" panose="020B0503020204020204" charset="-122"/>
                <a:sym typeface="Wingdings 2" panose="05020102010507070707" pitchFamily="18" charset="2"/>
              </a:rPr>
              <a:t>式的第一行可以求解出      ，同时由于忽略了陀螺仪误差，可以知航向的求解误差为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6" name="对象 25">
            <a:hlinkClick r:id="" action="ppaction://ole?verb=0"/>
          </p:cNvPr>
          <p:cNvGraphicFramePr>
            <a:graphicFrameLocks noChangeAspect="1"/>
          </p:cNvGraphicFramePr>
          <p:nvPr/>
        </p:nvGraphicFramePr>
        <p:xfrm>
          <a:off x="7466863" y="1327598"/>
          <a:ext cx="229870" cy="207645"/>
        </p:xfrm>
        <a:graphic>
          <a:graphicData uri="http://schemas.openxmlformats.org/presentationml/2006/ole">
            <mc:AlternateContent xmlns:mc="http://schemas.openxmlformats.org/markup-compatibility/2006">
              <mc:Choice xmlns:v="urn:schemas-microsoft-com:vml" Requires="v">
                <p:oleObj spid="_x0000_s88273" name="" r:id="rId10" imgW="229870" imgH="207645" progId="Equation.Ribbit">
                  <p:embed/>
                </p:oleObj>
              </mc:Choice>
              <mc:Fallback>
                <p:oleObj name="" r:id="rId10" imgW="229870" imgH="207645" progId="Equation.Ribbit">
                  <p:embed/>
                  <p:pic>
                    <p:nvPicPr>
                      <p:cNvPr id="0" name="图片 2048"/>
                      <p:cNvPicPr/>
                      <p:nvPr/>
                    </p:nvPicPr>
                    <p:blipFill>
                      <a:blip r:embed="rId11"/>
                      <a:stretch>
                        <a:fillRect/>
                      </a:stretch>
                    </p:blipFill>
                    <p:spPr>
                      <a:xfrm>
                        <a:off x="7466863" y="1327598"/>
                        <a:ext cx="229870" cy="207645"/>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5715584" y="2148760"/>
          <a:ext cx="1499819" cy="318376"/>
        </p:xfrm>
        <a:graphic>
          <a:graphicData uri="http://schemas.openxmlformats.org/presentationml/2006/ole">
            <mc:AlternateContent xmlns:mc="http://schemas.openxmlformats.org/markup-compatibility/2006">
              <mc:Choice xmlns:v="urn:schemas-microsoft-com:vml" Requires="v">
                <p:oleObj spid="_x0000_s88274" name="" r:id="rId12" imgW="1241425" imgH="263525" progId="Equation.Ribbit">
                  <p:embed/>
                </p:oleObj>
              </mc:Choice>
              <mc:Fallback>
                <p:oleObj name="" r:id="rId12" imgW="1241425" imgH="263525" progId="Equation.Ribbit">
                  <p:embed/>
                  <p:pic>
                    <p:nvPicPr>
                      <p:cNvPr id="0" name="图片 2048"/>
                      <p:cNvPicPr/>
                      <p:nvPr/>
                    </p:nvPicPr>
                    <p:blipFill>
                      <a:blip r:embed="rId13"/>
                      <a:stretch>
                        <a:fillRect/>
                      </a:stretch>
                    </p:blipFill>
                    <p:spPr>
                      <a:xfrm>
                        <a:off x="5715584" y="2148760"/>
                        <a:ext cx="1499819" cy="318376"/>
                      </a:xfrm>
                      <a:prstGeom prst="rect">
                        <a:avLst/>
                      </a:prstGeom>
                    </p:spPr>
                  </p:pic>
                </p:oleObj>
              </mc:Fallback>
            </mc:AlternateContent>
          </a:graphicData>
        </a:graphic>
      </p:graphicFrame>
      <p:sp>
        <p:nvSpPr>
          <p:cNvPr id="31" name="文本框 30"/>
          <p:cNvSpPr txBox="1"/>
          <p:nvPr/>
        </p:nvSpPr>
        <p:spPr>
          <a:xfrm>
            <a:off x="4827489" y="2709274"/>
            <a:ext cx="3597373" cy="890693"/>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而在</a:t>
            </a:r>
            <a:r>
              <a:rPr lang="en-US" altLang="zh-CN" sz="1200" kern="0" dirty="0">
                <a:latin typeface="微软雅黑" panose="020B0503020204020204" charset="-122"/>
                <a:ea typeface="微软雅黑" panose="020B0503020204020204" charset="-122"/>
                <a:sym typeface="Wingdings 2" panose="05020102010507070707" pitchFamily="18" charset="2"/>
              </a:rPr>
              <a:t>MEMS</a:t>
            </a:r>
            <a:r>
              <a:rPr lang="zh-CN" altLang="en-US" sz="1200" kern="0" dirty="0">
                <a:latin typeface="微软雅黑" panose="020B0503020204020204" charset="-122"/>
                <a:ea typeface="微软雅黑" panose="020B0503020204020204" charset="-122"/>
                <a:sym typeface="Wingdings 2" panose="05020102010507070707" pitchFamily="18" charset="2"/>
              </a:rPr>
              <a:t>器件中，由于每次上电时，陀螺仪的偏差较大且未知，当它接近地速的量级时，航向求解误差便不可接受。因此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不能静态对准。</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32" name="文本框 31"/>
          <p:cNvSpPr txBox="1"/>
          <p:nvPr/>
        </p:nvSpPr>
        <p:spPr>
          <a:xfrm>
            <a:off x="4827489" y="4024730"/>
            <a:ext cx="3597373" cy="613694"/>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另一方面，此处已经出现了状态降维的实际案例</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即忽略器件误差</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，也就是前述可观测度分析的意义。</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80353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 </a:t>
            </a:r>
            <a:r>
              <a:rPr lang="zh-CN" altLang="en-US" sz="1600" dirty="0">
                <a:latin typeface="微软雅黑" panose="020B0503020204020204" charset="-122"/>
                <a:ea typeface="微软雅黑" panose="020B0503020204020204" charset="-122"/>
                <a:sym typeface="Wingdings 2" panose="05020102010507070707" pitchFamily="18" charset="2"/>
              </a:rPr>
              <a:t>从公式上理解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15315" y="1219475"/>
            <a:ext cx="3103880"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为什么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的初始对准是绕八字</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22" name="文本框 21"/>
          <p:cNvSpPr txBox="1"/>
          <p:nvPr/>
        </p:nvSpPr>
        <p:spPr>
          <a:xfrm>
            <a:off x="615315" y="1617620"/>
            <a:ext cx="3571240" cy="890693"/>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通过前述分析，可知在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中不能直接忽略器件误差，要估计它。而静态下不可观测，因此要通过运动增强可观测性。</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5" name="文本框 14"/>
          <p:cNvSpPr txBox="1"/>
          <p:nvPr/>
        </p:nvSpPr>
        <p:spPr>
          <a:xfrm>
            <a:off x="615315" y="2721250"/>
            <a:ext cx="3571240" cy="890693"/>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增强可观测性本质上就是构建新的方程组，观察式</a:t>
            </a:r>
            <a:r>
              <a:rPr lang="en-US" altLang="zh-CN" sz="1200" kern="0" dirty="0">
                <a:latin typeface="微软雅黑" panose="020B0503020204020204" charset="-122"/>
                <a:ea typeface="微软雅黑" panose="020B0503020204020204" charset="-122"/>
                <a:sym typeface="Wingdings 2" panose="05020102010507070707" pitchFamily="18" charset="2"/>
              </a:rPr>
              <a:t>(2)</a:t>
            </a:r>
            <a:r>
              <a:rPr lang="zh-CN" altLang="en-US" sz="1200" kern="0" dirty="0">
                <a:latin typeface="微软雅黑" panose="020B0503020204020204" charset="-122"/>
                <a:ea typeface="微软雅黑" panose="020B0503020204020204" charset="-122"/>
                <a:sym typeface="Wingdings 2" panose="05020102010507070707" pitchFamily="18" charset="2"/>
              </a:rPr>
              <a:t>会发现，车旋转的时候，   会发生变化，进而产生新的方程，这就是运动可以增强可观测性的原因。</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6" name="对象 15">
            <a:hlinkClick r:id="" action="ppaction://ole?verb=0"/>
          </p:cNvPr>
          <p:cNvGraphicFramePr>
            <a:graphicFrameLocks noChangeAspect="1"/>
          </p:cNvGraphicFramePr>
          <p:nvPr/>
        </p:nvGraphicFramePr>
        <p:xfrm>
          <a:off x="2508355" y="3115585"/>
          <a:ext cx="216535" cy="191770"/>
        </p:xfrm>
        <a:graphic>
          <a:graphicData uri="http://schemas.openxmlformats.org/presentationml/2006/ole">
            <mc:AlternateContent xmlns:mc="http://schemas.openxmlformats.org/markup-compatibility/2006">
              <mc:Choice xmlns:v="urn:schemas-microsoft-com:vml" Requires="v">
                <p:oleObj spid="_x0000_s89123" name="" r:id="rId2" imgW="241300" imgH="234315" progId="Equation.Ribbit">
                  <p:embed/>
                </p:oleObj>
              </mc:Choice>
              <mc:Fallback>
                <p:oleObj name="" r:id="rId2" imgW="241300" imgH="234315" progId="Equation.Ribbit">
                  <p:embed/>
                  <p:pic>
                    <p:nvPicPr>
                      <p:cNvPr id="0" name="图片 3072"/>
                      <p:cNvPicPr/>
                      <p:nvPr/>
                    </p:nvPicPr>
                    <p:blipFill>
                      <a:blip r:embed="rId3"/>
                      <a:stretch>
                        <a:fillRect/>
                      </a:stretch>
                    </p:blipFill>
                    <p:spPr>
                      <a:xfrm>
                        <a:off x="2508355" y="3115585"/>
                        <a:ext cx="216535" cy="191770"/>
                      </a:xfrm>
                      <a:prstGeom prst="rect">
                        <a:avLst/>
                      </a:prstGeom>
                    </p:spPr>
                  </p:pic>
                </p:oleObj>
              </mc:Fallback>
            </mc:AlternateContent>
          </a:graphicData>
        </a:graphic>
      </p:graphicFrame>
      <p:sp>
        <p:nvSpPr>
          <p:cNvPr id="18" name="文本框 17"/>
          <p:cNvSpPr txBox="1"/>
          <p:nvPr/>
        </p:nvSpPr>
        <p:spPr>
          <a:xfrm>
            <a:off x="4844197" y="1617620"/>
            <a:ext cx="3571240" cy="613694"/>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绕八字是为了不停地构建新的旋转矩阵，从而在增加观测性的同时增强可观测度，使估计更快、更准。</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80353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 </a:t>
            </a:r>
            <a:r>
              <a:rPr lang="zh-CN" altLang="en-US" sz="1600" dirty="0">
                <a:latin typeface="微软雅黑" panose="020B0503020204020204" charset="-122"/>
                <a:ea typeface="微软雅黑" panose="020B0503020204020204" charset="-122"/>
                <a:sym typeface="Wingdings 2" panose="05020102010507070707" pitchFamily="18" charset="2"/>
              </a:rPr>
              <a:t>从公式上理解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961890" y="1219475"/>
            <a:ext cx="3462973" cy="1167692"/>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再次观察</a:t>
            </a:r>
            <a:r>
              <a:rPr lang="en-US" altLang="zh-CN" sz="1200" kern="0" dirty="0">
                <a:latin typeface="微软雅黑" panose="020B0503020204020204" charset="-122"/>
                <a:ea typeface="微软雅黑" panose="020B0503020204020204" charset="-122"/>
                <a:sym typeface="Wingdings 2" panose="05020102010507070707" pitchFamily="18" charset="2"/>
              </a:rPr>
              <a:t>(1)</a:t>
            </a:r>
            <a:r>
              <a:rPr lang="zh-CN" altLang="en-US" sz="1200" kern="0" dirty="0">
                <a:latin typeface="微软雅黑" panose="020B0503020204020204" charset="-122"/>
                <a:ea typeface="微软雅黑" panose="020B0503020204020204" charset="-122"/>
                <a:sym typeface="Wingdings 2" panose="05020102010507070707" pitchFamily="18" charset="2"/>
              </a:rPr>
              <a:t>式，当车在水平方向有加速度时，</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和          已经不为零，此时航向失准角      便可以在速度误差方程里求解，由于速度误差方程离观测更近，因此此时航向收敛速度变快。</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15315" y="1219475"/>
            <a:ext cx="3571240"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3) </a:t>
            </a:r>
            <a:r>
              <a:rPr lang="zh-CN" altLang="en-US" sz="1200" kern="0" dirty="0">
                <a:latin typeface="微软雅黑" panose="020B0503020204020204" charset="-122"/>
                <a:ea typeface="微软雅黑" panose="020B0503020204020204" charset="-122"/>
                <a:sym typeface="Wingdings 2" panose="05020102010507070707" pitchFamily="18" charset="2"/>
              </a:rPr>
              <a:t>为什么有的时候做加减速的机动可以提高航向收敛速度</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22" name="文本框 21"/>
          <p:cNvSpPr txBox="1"/>
          <p:nvPr/>
        </p:nvSpPr>
        <p:spPr>
          <a:xfrm>
            <a:off x="608329" y="2111015"/>
            <a:ext cx="3578225" cy="175323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此处需要理解的是，在模型里，离观测越</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远</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的状态量，它的收敛速度越慢。</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endParaRPr lang="zh-CN" altLang="en-US" sz="1200" kern="0" noProof="0" dirty="0">
              <a:ln>
                <a:noFill/>
              </a:ln>
              <a:solidFill>
                <a:schemeClr val="tx1"/>
              </a:solidFill>
              <a:effectLst/>
              <a:uLnTx/>
              <a:uFillTx/>
              <a:latin typeface="+mn-ea"/>
              <a:sym typeface="Wingdings 2" panose="05020102010507070707" pitchFamily="18" charset="2"/>
            </a:endParaRPr>
          </a:p>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例如，以速度为观测时，在速度误差方程里可以求解的变量，它的收敛速度要比只能在姿态误差方程里求解的变量要快。</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 name="对象 1">
            <a:hlinkClick r:id="" action="ppaction://ole?verb=0"/>
          </p:cNvPr>
          <p:cNvGraphicFramePr>
            <a:graphicFrameLocks noChangeAspect="1"/>
          </p:cNvGraphicFramePr>
          <p:nvPr/>
        </p:nvGraphicFramePr>
        <p:xfrm>
          <a:off x="8101648" y="1321851"/>
          <a:ext cx="323215" cy="171450"/>
        </p:xfrm>
        <a:graphic>
          <a:graphicData uri="http://schemas.openxmlformats.org/presentationml/2006/ole">
            <mc:AlternateContent xmlns:mc="http://schemas.openxmlformats.org/markup-compatibility/2006">
              <mc:Choice xmlns:v="urn:schemas-microsoft-com:vml" Requires="v">
                <p:oleObj spid="_x0000_s90226" name="" r:id="rId2" imgW="431800" imgH="228600" progId="Equation.Ribbit">
                  <p:embed/>
                </p:oleObj>
              </mc:Choice>
              <mc:Fallback>
                <p:oleObj name="" r:id="rId2" imgW="431800" imgH="228600" progId="Equation.Ribbit">
                  <p:embed/>
                  <p:pic>
                    <p:nvPicPr>
                      <p:cNvPr id="0" name="图片 4096"/>
                      <p:cNvPicPr/>
                      <p:nvPr/>
                    </p:nvPicPr>
                    <p:blipFill>
                      <a:blip r:embed="rId3"/>
                      <a:stretch>
                        <a:fillRect/>
                      </a:stretch>
                    </p:blipFill>
                    <p:spPr>
                      <a:xfrm>
                        <a:off x="8101648" y="1321851"/>
                        <a:ext cx="323215" cy="17145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5257561" y="1613773"/>
          <a:ext cx="323215" cy="171450"/>
        </p:xfrm>
        <a:graphic>
          <a:graphicData uri="http://schemas.openxmlformats.org/presentationml/2006/ole">
            <mc:AlternateContent xmlns:mc="http://schemas.openxmlformats.org/markup-compatibility/2006">
              <mc:Choice xmlns:v="urn:schemas-microsoft-com:vml" Requires="v">
                <p:oleObj spid="_x0000_s90227" name="" r:id="rId4" imgW="431800" imgH="228600" progId="Equation.Ribbit">
                  <p:embed/>
                </p:oleObj>
              </mc:Choice>
              <mc:Fallback>
                <p:oleObj name="" r:id="rId4" imgW="431800" imgH="228600" progId="Equation.Ribbit">
                  <p:embed/>
                  <p:pic>
                    <p:nvPicPr>
                      <p:cNvPr id="0" name="图片 4096"/>
                      <p:cNvPicPr/>
                      <p:nvPr/>
                    </p:nvPicPr>
                    <p:blipFill>
                      <a:blip r:embed="rId5"/>
                      <a:stretch>
                        <a:fillRect/>
                      </a:stretch>
                    </p:blipFill>
                    <p:spPr>
                      <a:xfrm>
                        <a:off x="5257561" y="1613773"/>
                        <a:ext cx="323215" cy="17145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7752876" y="1578800"/>
          <a:ext cx="229870" cy="207645"/>
        </p:xfrm>
        <a:graphic>
          <a:graphicData uri="http://schemas.openxmlformats.org/presentationml/2006/ole">
            <mc:AlternateContent xmlns:mc="http://schemas.openxmlformats.org/markup-compatibility/2006">
              <mc:Choice xmlns:v="urn:schemas-microsoft-com:vml" Requires="v">
                <p:oleObj spid="_x0000_s90228" name="" r:id="rId6" imgW="229870" imgH="207645" progId="Equation.Ribbit">
                  <p:embed/>
                </p:oleObj>
              </mc:Choice>
              <mc:Fallback>
                <p:oleObj name="" r:id="rId6" imgW="229870" imgH="207645" progId="Equation.Ribbit">
                  <p:embed/>
                  <p:pic>
                    <p:nvPicPr>
                      <p:cNvPr id="0" name="图片 2048"/>
                      <p:cNvPicPr/>
                      <p:nvPr/>
                    </p:nvPicPr>
                    <p:blipFill>
                      <a:blip r:embed="rId7"/>
                      <a:stretch>
                        <a:fillRect/>
                      </a:stretch>
                    </p:blipFill>
                    <p:spPr>
                      <a:xfrm>
                        <a:off x="7752876" y="1578800"/>
                        <a:ext cx="229870" cy="207645"/>
                      </a:xfrm>
                      <a:prstGeom prst="rect">
                        <a:avLst/>
                      </a:prstGeom>
                    </p:spPr>
                  </p:pic>
                </p:oleObj>
              </mc:Fallback>
            </mc:AlternateContent>
          </a:graphicData>
        </a:graphic>
      </p:graphicFrame>
      <p:sp>
        <p:nvSpPr>
          <p:cNvPr id="8" name="文本框 7"/>
          <p:cNvSpPr txBox="1"/>
          <p:nvPr/>
        </p:nvSpPr>
        <p:spPr>
          <a:xfrm>
            <a:off x="4961890" y="2902225"/>
            <a:ext cx="3462973" cy="922020"/>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另一方面，即使没有转向，即忽略加速度计误差，那么航向的求解误差由水平加速度大小决定，因此加速度越大，求解精度越高。</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621665" y="80353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 </a:t>
            </a:r>
            <a:r>
              <a:rPr lang="zh-CN" altLang="en-US" sz="1600" dirty="0">
                <a:latin typeface="微软雅黑" panose="020B0503020204020204" charset="-122"/>
                <a:ea typeface="微软雅黑" panose="020B0503020204020204" charset="-122"/>
                <a:sym typeface="Wingdings 2" panose="05020102010507070707" pitchFamily="18" charset="2"/>
              </a:rPr>
              <a:t>从公式上理解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15315" y="2098950"/>
            <a:ext cx="3261995" cy="1198880"/>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通过前面分析可以知道，要想得到精确的姿态就要通过运动获得，但一次求解之后并不是一劳永逸的，因此器件误差由随机游走，</a:t>
            </a:r>
            <a:r>
              <a:rPr lang="en-US" altLang="zh-CN" sz="1200" kern="0" dirty="0">
                <a:latin typeface="微软雅黑" panose="020B0503020204020204" charset="-122"/>
                <a:ea typeface="微软雅黑" panose="020B0503020204020204" charset="-122"/>
                <a:sym typeface="Wingdings 2" panose="05020102010507070707" pitchFamily="18" charset="2"/>
              </a:rPr>
              <a:t>bias</a:t>
            </a:r>
            <a:r>
              <a:rPr lang="zh-CN" altLang="en-US" sz="1200" kern="0" dirty="0">
                <a:latin typeface="微软雅黑" panose="020B0503020204020204" charset="-122"/>
                <a:ea typeface="微软雅黑" panose="020B0503020204020204" charset="-122"/>
                <a:sym typeface="Wingdings 2" panose="05020102010507070707" pitchFamily="18" charset="2"/>
              </a:rPr>
              <a:t>一直在变，因此需要不停估计新的</a:t>
            </a:r>
            <a:r>
              <a:rPr lang="en-US" altLang="zh-CN" sz="1200" kern="0" dirty="0">
                <a:latin typeface="微软雅黑" panose="020B0503020204020204" charset="-122"/>
                <a:ea typeface="微软雅黑" panose="020B0503020204020204" charset="-122"/>
                <a:sym typeface="Wingdings 2" panose="05020102010507070707" pitchFamily="18" charset="2"/>
              </a:rPr>
              <a:t>bias</a:t>
            </a:r>
            <a:r>
              <a:rPr lang="zh-CN" altLang="en-US" sz="1200" kern="0" dirty="0">
                <a:latin typeface="微软雅黑" panose="020B0503020204020204" charset="-122"/>
                <a:ea typeface="微软雅黑" panose="020B0503020204020204" charset="-122"/>
                <a:sym typeface="Wingdings 2" panose="05020102010507070707" pitchFamily="18" charset="2"/>
              </a:rPr>
              <a:t>。</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15315" y="1219475"/>
            <a:ext cx="3571240"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4) </a:t>
            </a:r>
            <a:r>
              <a:rPr lang="zh-CN" altLang="en-US" sz="1200" kern="0" dirty="0">
                <a:latin typeface="微软雅黑" panose="020B0503020204020204" charset="-122"/>
                <a:ea typeface="微软雅黑" panose="020B0503020204020204" charset="-122"/>
                <a:sym typeface="Wingdings 2" panose="05020102010507070707" pitchFamily="18" charset="2"/>
              </a:rPr>
              <a:t>为什么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组合导航在停车或直线行驶时误差会增大</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10" name="文本框 9"/>
          <p:cNvSpPr txBox="1"/>
          <p:nvPr/>
        </p:nvSpPr>
        <p:spPr>
          <a:xfrm>
            <a:off x="615315" y="3531510"/>
            <a:ext cx="3261995" cy="890693"/>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即是说，当停车时，新的</a:t>
            </a:r>
            <a:r>
              <a:rPr lang="en-US" altLang="zh-CN" sz="1200" kern="0" dirty="0">
                <a:latin typeface="微软雅黑" panose="020B0503020204020204" charset="-122"/>
                <a:ea typeface="微软雅黑" panose="020B0503020204020204" charset="-122"/>
                <a:sym typeface="Wingdings 2" panose="05020102010507070707" pitchFamily="18" charset="2"/>
              </a:rPr>
              <a:t>bias</a:t>
            </a:r>
            <a:r>
              <a:rPr lang="zh-CN" altLang="en-US" sz="1200" kern="0" dirty="0">
                <a:latin typeface="微软雅黑" panose="020B0503020204020204" charset="-122"/>
                <a:ea typeface="微软雅黑" panose="020B0503020204020204" charset="-122"/>
                <a:sym typeface="Wingdings 2" panose="05020102010507070707" pitchFamily="18" charset="2"/>
              </a:rPr>
              <a:t>无法得到估计，那么</a:t>
            </a:r>
            <a:r>
              <a:rPr lang="en-US" altLang="zh-CN" sz="1200" kern="0" dirty="0">
                <a:latin typeface="微软雅黑" panose="020B0503020204020204" charset="-122"/>
                <a:ea typeface="微软雅黑" panose="020B0503020204020204" charset="-122"/>
                <a:sym typeface="Wingdings 2" panose="05020102010507070707" pitchFamily="18" charset="2"/>
              </a:rPr>
              <a:t>bias</a:t>
            </a:r>
            <a:r>
              <a:rPr lang="zh-CN" altLang="en-US" sz="1200" kern="0" dirty="0">
                <a:latin typeface="微软雅黑" panose="020B0503020204020204" charset="-122"/>
                <a:ea typeface="微软雅黑" panose="020B0503020204020204" charset="-122"/>
                <a:sym typeface="Wingdings 2" panose="05020102010507070707" pitchFamily="18" charset="2"/>
              </a:rPr>
              <a:t>变化引起的姿态误差就无法消除，进而影响导航精度。</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80353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 </a:t>
            </a:r>
            <a:r>
              <a:rPr lang="zh-CN" altLang="en-US" sz="1600" dirty="0">
                <a:latin typeface="微软雅黑" panose="020B0503020204020204" charset="-122"/>
                <a:ea typeface="微软雅黑" panose="020B0503020204020204" charset="-122"/>
                <a:sym typeface="Wingdings 2" panose="05020102010507070707" pitchFamily="18" charset="2"/>
              </a:rPr>
              <a:t>从公式上理解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4" name="文本框 3"/>
          <p:cNvSpPr txBox="1"/>
          <p:nvPr/>
        </p:nvSpPr>
        <p:spPr>
          <a:xfrm>
            <a:off x="4957445" y="1219475"/>
            <a:ext cx="3571240"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5) </a:t>
            </a:r>
            <a:r>
              <a:rPr lang="zh-CN" altLang="en-US" sz="1200" kern="0" dirty="0">
                <a:latin typeface="微软雅黑" panose="020B0503020204020204" charset="-122"/>
                <a:ea typeface="微软雅黑" panose="020B0503020204020204" charset="-122"/>
                <a:sym typeface="Wingdings 2" panose="05020102010507070707" pitchFamily="18" charset="2"/>
              </a:rPr>
              <a:t>为什么有的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组合导航直线行驶时却没有误差增大的现象</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4957445" y="1802405"/>
            <a:ext cx="3467418" cy="890693"/>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当有编码器或运动约束观测时，虽然状态方程没有发生变化，但是观测方程却有了维度的增加。把速度观测对应的行提取出来，可以写成</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7" name="对象 6">
            <a:hlinkClick r:id="" action="ppaction://ole?verb=0"/>
          </p:cNvPr>
          <p:cNvGraphicFramePr>
            <a:graphicFrameLocks noChangeAspect="1"/>
          </p:cNvGraphicFramePr>
          <p:nvPr/>
        </p:nvGraphicFramePr>
        <p:xfrm>
          <a:off x="5126550" y="2833308"/>
          <a:ext cx="2763520" cy="509905"/>
        </p:xfrm>
        <a:graphic>
          <a:graphicData uri="http://schemas.openxmlformats.org/presentationml/2006/ole">
            <mc:AlternateContent xmlns:mc="http://schemas.openxmlformats.org/markup-compatibility/2006">
              <mc:Choice xmlns:v="urn:schemas-microsoft-com:vml" Requires="v">
                <p:oleObj spid="_x0000_s101390" name="" r:id="rId2" imgW="2763520" imgH="509905" progId="Equation.Ribbit">
                  <p:embed/>
                </p:oleObj>
              </mc:Choice>
              <mc:Fallback>
                <p:oleObj name="" r:id="rId2" imgW="2763520" imgH="509905" progId="Equation.Ribbit">
                  <p:embed/>
                  <p:pic>
                    <p:nvPicPr>
                      <p:cNvPr id="0" name="对象 11">
                        <a:hlinkClick r:id="" action="ppaction://ole?verb=0"/>
                      </p:cNvPr>
                      <p:cNvPicPr/>
                      <p:nvPr/>
                    </p:nvPicPr>
                    <p:blipFill>
                      <a:blip r:embed="rId3"/>
                      <a:stretch>
                        <a:fillRect/>
                      </a:stretch>
                    </p:blipFill>
                    <p:spPr>
                      <a:xfrm>
                        <a:off x="5126550" y="2833308"/>
                        <a:ext cx="2763520" cy="509905"/>
                      </a:xfrm>
                      <a:prstGeom prst="rect">
                        <a:avLst/>
                      </a:prstGeom>
                    </p:spPr>
                  </p:pic>
                </p:oleObj>
              </mc:Fallback>
            </mc:AlternateContent>
          </a:graphicData>
        </a:graphic>
      </p:graphicFrame>
      <p:sp>
        <p:nvSpPr>
          <p:cNvPr id="13" name="文本框 12"/>
          <p:cNvSpPr txBox="1"/>
          <p:nvPr/>
        </p:nvSpPr>
        <p:spPr>
          <a:xfrm>
            <a:off x="4957445" y="3476900"/>
            <a:ext cx="3467418" cy="147637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可以看出，通过观测方程的关联，速度误差直接和失准角产生了联系，即失准角的估计不再必须有姿态误差方程来完成。从而，提高了可观测性可观测度，导致直线行驶时航向也不会由</a:t>
            </a:r>
            <a:r>
              <a:rPr lang="en-US" altLang="zh-CN" sz="1200" kern="0" dirty="0">
                <a:latin typeface="微软雅黑" panose="020B0503020204020204" charset="-122"/>
                <a:ea typeface="微软雅黑" panose="020B0503020204020204" charset="-122"/>
                <a:sym typeface="Wingdings 2" panose="05020102010507070707" pitchFamily="18" charset="2"/>
              </a:rPr>
              <a:t>bias</a:t>
            </a:r>
            <a:r>
              <a:rPr lang="zh-CN" altLang="en-US" sz="1200" kern="0" dirty="0">
                <a:latin typeface="微软雅黑" panose="020B0503020204020204" charset="-122"/>
                <a:ea typeface="微软雅黑" panose="020B0503020204020204" charset="-122"/>
                <a:sym typeface="Wingdings 2" panose="05020102010507070707" pitchFamily="18" charset="2"/>
              </a:rPr>
              <a:t>的变化带来累计偏差。</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5" name="文本框 4"/>
          <p:cNvSpPr txBox="1"/>
          <p:nvPr/>
        </p:nvSpPr>
        <p:spPr>
          <a:xfrm>
            <a:off x="615314" y="1219475"/>
            <a:ext cx="3599813" cy="1198880"/>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惯导能估计姿态，本质是</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双矢量</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定姿。即，在一个三维空间的两个坐标系内，若有两个互相不平行的向量，在两个坐标系内的表示均已知，则这两个坐标系之间的相对旋转可以唯一确定。</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7" name="椭圆 6"/>
          <p:cNvSpPr/>
          <p:nvPr/>
        </p:nvSpPr>
        <p:spPr>
          <a:xfrm>
            <a:off x="1544955" y="2727960"/>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5315" y="4304630"/>
            <a:ext cx="3965575"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惯导中的双矢量即为地球自转角速度和地球重力加速度。</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cxnSp>
        <p:nvCxnSpPr>
          <p:cNvPr id="11" name="直接箭头连接符 10"/>
          <p:cNvCxnSpPr/>
          <p:nvPr/>
        </p:nvCxnSpPr>
        <p:spPr>
          <a:xfrm flipH="1" flipV="1">
            <a:off x="2249170" y="2571115"/>
            <a:ext cx="6985" cy="87693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3" name="对象 12">
            <a:hlinkClick r:id="" action="ppaction://ole?verb=0"/>
          </p:cNvPr>
          <p:cNvGraphicFramePr>
            <a:graphicFrameLocks noChangeAspect="1"/>
          </p:cNvGraphicFramePr>
          <p:nvPr/>
        </p:nvGraphicFramePr>
        <p:xfrm>
          <a:off x="1818958" y="2535238"/>
          <a:ext cx="271780" cy="214630"/>
        </p:xfrm>
        <a:graphic>
          <a:graphicData uri="http://schemas.openxmlformats.org/presentationml/2006/ole">
            <mc:AlternateContent xmlns:mc="http://schemas.openxmlformats.org/markup-compatibility/2006">
              <mc:Choice xmlns:v="urn:schemas-microsoft-com:vml" Requires="v">
                <p:oleObj spid="_x0000_s92371" name="" r:id="rId2" imgW="271780" imgH="214630" progId="Equation.Ribbit">
                  <p:embed/>
                </p:oleObj>
              </mc:Choice>
              <mc:Fallback>
                <p:oleObj name="" r:id="rId2" imgW="271780" imgH="214630" progId="Equation.Ribbit">
                  <p:embed/>
                  <p:pic>
                    <p:nvPicPr>
                      <p:cNvPr id="0" name="图片 5120"/>
                      <p:cNvPicPr/>
                      <p:nvPr/>
                    </p:nvPicPr>
                    <p:blipFill>
                      <a:blip r:embed="rId3"/>
                      <a:stretch>
                        <a:fillRect/>
                      </a:stretch>
                    </p:blipFill>
                    <p:spPr>
                      <a:xfrm>
                        <a:off x="1818958" y="2535238"/>
                        <a:ext cx="271780" cy="214630"/>
                      </a:xfrm>
                      <a:prstGeom prst="rect">
                        <a:avLst/>
                      </a:prstGeom>
                    </p:spPr>
                  </p:pic>
                </p:oleObj>
              </mc:Fallback>
            </mc:AlternateContent>
          </a:graphicData>
        </a:graphic>
      </p:graphicFrame>
      <p:cxnSp>
        <p:nvCxnSpPr>
          <p:cNvPr id="14" name="直接连接符 13"/>
          <p:cNvCxnSpPr/>
          <p:nvPr/>
        </p:nvCxnSpPr>
        <p:spPr>
          <a:xfrm>
            <a:off x="2682240" y="2772410"/>
            <a:ext cx="366395" cy="524510"/>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70760" y="2693035"/>
            <a:ext cx="977900" cy="74041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6" name="对象 15">
            <a:hlinkClick r:id="" action="ppaction://ole?verb=0"/>
          </p:cNvPr>
          <p:cNvGraphicFramePr>
            <a:graphicFrameLocks noChangeAspect="1"/>
          </p:cNvGraphicFramePr>
          <p:nvPr/>
        </p:nvGraphicFramePr>
        <p:xfrm>
          <a:off x="3273108" y="2572385"/>
          <a:ext cx="210820" cy="201295"/>
        </p:xfrm>
        <a:graphic>
          <a:graphicData uri="http://schemas.openxmlformats.org/presentationml/2006/ole">
            <mc:AlternateContent xmlns:mc="http://schemas.openxmlformats.org/markup-compatibility/2006">
              <mc:Choice xmlns:v="urn:schemas-microsoft-com:vml" Requires="v">
                <p:oleObj spid="_x0000_s92372" name="" r:id="rId4" imgW="210820" imgH="201295" progId="Equation.Ribbit">
                  <p:embed/>
                </p:oleObj>
              </mc:Choice>
              <mc:Fallback>
                <p:oleObj name="" r:id="rId4" imgW="210820" imgH="201295" progId="Equation.Ribbit">
                  <p:embed/>
                  <p:pic>
                    <p:nvPicPr>
                      <p:cNvPr id="0" name="图片 5121"/>
                      <p:cNvPicPr/>
                      <p:nvPr/>
                    </p:nvPicPr>
                    <p:blipFill>
                      <a:blip r:embed="rId5"/>
                      <a:stretch>
                        <a:fillRect/>
                      </a:stretch>
                    </p:blipFill>
                    <p:spPr>
                      <a:xfrm>
                        <a:off x="3273108" y="2572385"/>
                        <a:ext cx="210820" cy="201295"/>
                      </a:xfrm>
                      <a:prstGeom prst="rect">
                        <a:avLst/>
                      </a:prstGeom>
                    </p:spPr>
                  </p:pic>
                </p:oleObj>
              </mc:Fallback>
            </mc:AlternateContent>
          </a:graphicData>
        </a:graphic>
      </p:graphicFrame>
      <p:sp>
        <p:nvSpPr>
          <p:cNvPr id="17" name="文本框 16"/>
          <p:cNvSpPr txBox="1"/>
          <p:nvPr/>
        </p:nvSpPr>
        <p:spPr>
          <a:xfrm>
            <a:off x="4840734" y="1219475"/>
            <a:ext cx="3606800"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需要强调的是双矢量指的是两对矢量，他们在各自的坐标系内都已知，即</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pSp>
        <p:nvGrpSpPr>
          <p:cNvPr id="3" name="组合 2"/>
          <p:cNvGrpSpPr/>
          <p:nvPr/>
        </p:nvGrpSpPr>
        <p:grpSpPr>
          <a:xfrm>
            <a:off x="5794318" y="1907223"/>
            <a:ext cx="1468120" cy="663892"/>
            <a:chOff x="5771833" y="2029143"/>
            <a:chExt cx="1468120" cy="663892"/>
          </a:xfrm>
        </p:grpSpPr>
        <p:graphicFrame>
          <p:nvGraphicFramePr>
            <p:cNvPr id="19" name="对象 18">
              <a:hlinkClick r:id="" action="ppaction://ole?verb=0"/>
            </p:cNvPr>
            <p:cNvGraphicFramePr>
              <a:graphicFrameLocks noChangeAspect="1"/>
            </p:cNvGraphicFramePr>
            <p:nvPr/>
          </p:nvGraphicFramePr>
          <p:xfrm>
            <a:off x="5771833" y="2046605"/>
            <a:ext cx="271780" cy="214630"/>
          </p:xfrm>
          <a:graphic>
            <a:graphicData uri="http://schemas.openxmlformats.org/presentationml/2006/ole">
              <mc:AlternateContent xmlns:mc="http://schemas.openxmlformats.org/markup-compatibility/2006">
                <mc:Choice xmlns:v="urn:schemas-microsoft-com:vml" Requires="v">
                  <p:oleObj spid="_x0000_s92373" name="" r:id="rId6" imgW="271780" imgH="214630" progId="Equation.Ribbit">
                    <p:embed/>
                  </p:oleObj>
                </mc:Choice>
                <mc:Fallback>
                  <p:oleObj name="" r:id="rId6" imgW="271780" imgH="214630" progId="Equation.Ribbit">
                    <p:embed/>
                    <p:pic>
                      <p:nvPicPr>
                        <p:cNvPr id="0" name="图片 5120"/>
                        <p:cNvPicPr/>
                        <p:nvPr/>
                      </p:nvPicPr>
                      <p:blipFill>
                        <a:blip r:embed="rId3"/>
                        <a:stretch>
                          <a:fillRect/>
                        </a:stretch>
                      </p:blipFill>
                      <p:spPr>
                        <a:xfrm>
                          <a:off x="5771833" y="2046605"/>
                          <a:ext cx="271780" cy="214630"/>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5832793" y="2473642"/>
            <a:ext cx="210820" cy="201295"/>
          </p:xfrm>
          <a:graphic>
            <a:graphicData uri="http://schemas.openxmlformats.org/presentationml/2006/ole">
              <mc:AlternateContent xmlns:mc="http://schemas.openxmlformats.org/markup-compatibility/2006">
                <mc:Choice xmlns:v="urn:schemas-microsoft-com:vml" Requires="v">
                  <p:oleObj spid="_x0000_s92374" name="" r:id="rId7" imgW="210820" imgH="201295" progId="Equation.Ribbit">
                    <p:embed/>
                  </p:oleObj>
                </mc:Choice>
                <mc:Fallback>
                  <p:oleObj name="" r:id="rId7" imgW="210820" imgH="201295" progId="Equation.Ribbit">
                    <p:embed/>
                    <p:pic>
                      <p:nvPicPr>
                        <p:cNvPr id="0" name="图片 5121"/>
                        <p:cNvPicPr/>
                        <p:nvPr/>
                      </p:nvPicPr>
                      <p:blipFill>
                        <a:blip r:embed="rId5"/>
                        <a:stretch>
                          <a:fillRect/>
                        </a:stretch>
                      </p:blipFill>
                      <p:spPr>
                        <a:xfrm>
                          <a:off x="5832793" y="2473642"/>
                          <a:ext cx="210820" cy="20129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6968173" y="2029143"/>
            <a:ext cx="271780" cy="249555"/>
          </p:xfrm>
          <a:graphic>
            <a:graphicData uri="http://schemas.openxmlformats.org/presentationml/2006/ole">
              <mc:AlternateContent xmlns:mc="http://schemas.openxmlformats.org/markup-compatibility/2006">
                <mc:Choice xmlns:v="urn:schemas-microsoft-com:vml" Requires="v">
                  <p:oleObj spid="_x0000_s92375" name="" r:id="rId8" imgW="271780" imgH="249555" progId="Equation.Ribbit">
                    <p:embed/>
                  </p:oleObj>
                </mc:Choice>
                <mc:Fallback>
                  <p:oleObj name="" r:id="rId8" imgW="271780" imgH="249555" progId="Equation.Ribbit">
                    <p:embed/>
                    <p:pic>
                      <p:nvPicPr>
                        <p:cNvPr id="0" name="图片 5120"/>
                        <p:cNvPicPr/>
                        <p:nvPr/>
                      </p:nvPicPr>
                      <p:blipFill>
                        <a:blip r:embed="rId9"/>
                        <a:stretch>
                          <a:fillRect/>
                        </a:stretch>
                      </p:blipFill>
                      <p:spPr>
                        <a:xfrm>
                          <a:off x="6968173" y="2029143"/>
                          <a:ext cx="271780" cy="249555"/>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7009448" y="2455545"/>
            <a:ext cx="189230" cy="237490"/>
          </p:xfrm>
          <a:graphic>
            <a:graphicData uri="http://schemas.openxmlformats.org/presentationml/2006/ole">
              <mc:AlternateContent xmlns:mc="http://schemas.openxmlformats.org/markup-compatibility/2006">
                <mc:Choice xmlns:v="urn:schemas-microsoft-com:vml" Requires="v">
                  <p:oleObj spid="_x0000_s92376" name="" r:id="rId10" imgW="189230" imgH="237490" progId="Equation.Ribbit">
                    <p:embed/>
                  </p:oleObj>
                </mc:Choice>
                <mc:Fallback>
                  <p:oleObj name="" r:id="rId10" imgW="189230" imgH="237490" progId="Equation.Ribbit">
                    <p:embed/>
                    <p:pic>
                      <p:nvPicPr>
                        <p:cNvPr id="0" name="图片 5121"/>
                        <p:cNvPicPr/>
                        <p:nvPr/>
                      </p:nvPicPr>
                      <p:blipFill>
                        <a:blip r:embed="rId11"/>
                        <a:stretch>
                          <a:fillRect/>
                        </a:stretch>
                      </p:blipFill>
                      <p:spPr>
                        <a:xfrm>
                          <a:off x="7009448" y="2455545"/>
                          <a:ext cx="189230" cy="237490"/>
                        </a:xfrm>
                        <a:prstGeom prst="rect">
                          <a:avLst/>
                        </a:prstGeom>
                      </p:spPr>
                    </p:pic>
                  </p:oleObj>
                </mc:Fallback>
              </mc:AlternateContent>
            </a:graphicData>
          </a:graphic>
        </p:graphicFrame>
        <p:cxnSp>
          <p:nvCxnSpPr>
            <p:cNvPr id="26" name="直接箭头连接符 25"/>
            <p:cNvCxnSpPr/>
            <p:nvPr/>
          </p:nvCxnSpPr>
          <p:spPr>
            <a:xfrm>
              <a:off x="6226175" y="2184082"/>
              <a:ext cx="647065" cy="0"/>
            </a:xfrm>
            <a:prstGeom prst="straightConnector1">
              <a:avLst/>
            </a:prstGeom>
            <a:ln w="28575" cmpd="sng">
              <a:solidFill>
                <a:schemeClr val="accent1">
                  <a:shade val="50000"/>
                </a:schemeClr>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226175" y="2575242"/>
              <a:ext cx="647065" cy="0"/>
            </a:xfrm>
            <a:prstGeom prst="straightConnector1">
              <a:avLst/>
            </a:prstGeom>
            <a:ln w="28575" cmpd="sng">
              <a:solidFill>
                <a:schemeClr val="accent1">
                  <a:shade val="50000"/>
                </a:schemeClr>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21665" y="803533"/>
            <a:ext cx="2282190" cy="584775"/>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 </a:t>
            </a:r>
            <a:r>
              <a:rPr lang="zh-CN" altLang="en-US" sz="1600" dirty="0">
                <a:latin typeface="微软雅黑" panose="020B0503020204020204" charset="-122"/>
                <a:ea typeface="微软雅黑" panose="020B0503020204020204" charset="-122"/>
                <a:sym typeface="Wingdings 2" panose="05020102010507070707" pitchFamily="18" charset="2"/>
              </a:rPr>
              <a:t>从物理意义上理解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00000"/>
              </a:lnSpc>
              <a:spcBef>
                <a:spcPts val="0"/>
              </a:spcBef>
              <a:spcAft>
                <a:spcPct val="0"/>
              </a:spcAft>
              <a:buClr>
                <a:schemeClr val="accent2"/>
              </a:buClr>
              <a:buSzTx/>
              <a:buNone/>
              <a:defRPr/>
            </a:pP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15315" y="1228528"/>
            <a:ext cx="3629024"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为什么高精度惯导可以静态对准，而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不可以</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10" name="文本框 9"/>
          <p:cNvSpPr txBox="1"/>
          <p:nvPr/>
        </p:nvSpPr>
        <p:spPr>
          <a:xfrm>
            <a:off x="615315" y="1890833"/>
            <a:ext cx="3629024" cy="922020"/>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惯导中，由于静止时陀螺仪误差无法估计，因此矢量       的测量就不准，从而导致双矢量定姿的结果出现问题。</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2" name="对象 11">
            <a:hlinkClick r:id="" action="ppaction://ole?verb=0"/>
          </p:cNvPr>
          <p:cNvGraphicFramePr>
            <a:graphicFrameLocks noChangeAspect="1"/>
          </p:cNvGraphicFramePr>
          <p:nvPr/>
        </p:nvGraphicFramePr>
        <p:xfrm>
          <a:off x="1369386" y="2227091"/>
          <a:ext cx="271780" cy="249555"/>
        </p:xfrm>
        <a:graphic>
          <a:graphicData uri="http://schemas.openxmlformats.org/presentationml/2006/ole">
            <mc:AlternateContent xmlns:mc="http://schemas.openxmlformats.org/markup-compatibility/2006">
              <mc:Choice xmlns:v="urn:schemas-microsoft-com:vml" Requires="v">
                <p:oleObj spid="_x0000_s93219" name="" r:id="rId2" imgW="271780" imgH="249555" progId="Equation.Ribbit">
                  <p:embed/>
                </p:oleObj>
              </mc:Choice>
              <mc:Fallback>
                <p:oleObj name="" r:id="rId2" imgW="271780" imgH="249555" progId="Equation.Ribbit">
                  <p:embed/>
                  <p:pic>
                    <p:nvPicPr>
                      <p:cNvPr id="0" name="图片 5120"/>
                      <p:cNvPicPr/>
                      <p:nvPr/>
                    </p:nvPicPr>
                    <p:blipFill>
                      <a:blip r:embed="rId3"/>
                      <a:stretch>
                        <a:fillRect/>
                      </a:stretch>
                    </p:blipFill>
                    <p:spPr>
                      <a:xfrm>
                        <a:off x="1369386" y="2227091"/>
                        <a:ext cx="271780" cy="249555"/>
                      </a:xfrm>
                      <a:prstGeom prst="rect">
                        <a:avLst/>
                      </a:prstGeom>
                    </p:spPr>
                  </p:pic>
                </p:oleObj>
              </mc:Fallback>
            </mc:AlternateContent>
          </a:graphicData>
        </a:graphic>
      </p:graphicFrame>
      <p:sp>
        <p:nvSpPr>
          <p:cNvPr id="28" name="文本框 27"/>
          <p:cNvSpPr txBox="1"/>
          <p:nvPr/>
        </p:nvSpPr>
        <p:spPr>
          <a:xfrm>
            <a:off x="621665" y="3031293"/>
            <a:ext cx="3622674" cy="1198880"/>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在惯导中，水平角主要靠重力约束，航向角主要靠地速约束。加速度计误差对重力矢量的测量影响较小，因此水平角误差小，陀螺仪误差对地速矢量的影响大，因此航向不准。</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31" name="文本框 30"/>
          <p:cNvSpPr txBox="1"/>
          <p:nvPr/>
        </p:nvSpPr>
        <p:spPr>
          <a:xfrm>
            <a:off x="4846232" y="1228528"/>
            <a:ext cx="3629025" cy="613694"/>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为什么有的时候做加减速的机动可以提高航向收敛速度</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32" name="文本框 31"/>
          <p:cNvSpPr txBox="1"/>
          <p:nvPr/>
        </p:nvSpPr>
        <p:spPr>
          <a:xfrm>
            <a:off x="4846232" y="1890833"/>
            <a:ext cx="3571240" cy="147637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在加减速的机动中，加速度计敏感到</a:t>
            </a:r>
            <a:r>
              <a:rPr lang="en-US" altLang="zh-CN" sz="1200" kern="0" dirty="0">
                <a:latin typeface="微软雅黑" panose="020B0503020204020204" charset="-122"/>
                <a:ea typeface="微软雅黑" panose="020B0503020204020204" charset="-122"/>
                <a:sym typeface="Wingdings 2" panose="05020102010507070707" pitchFamily="18" charset="2"/>
              </a:rPr>
              <a:t>b</a:t>
            </a:r>
            <a:r>
              <a:rPr lang="zh-CN" altLang="en-US" sz="1200" kern="0" dirty="0">
                <a:latin typeface="微软雅黑" panose="020B0503020204020204" charset="-122"/>
                <a:ea typeface="微软雅黑" panose="020B0503020204020204" charset="-122"/>
                <a:sym typeface="Wingdings 2" panose="05020102010507070707" pitchFamily="18" charset="2"/>
              </a:rPr>
              <a:t>系的加速度矢量，而虽然</a:t>
            </a:r>
            <a:r>
              <a:rPr lang="en-US" altLang="zh-CN" sz="1200" kern="0" dirty="0">
                <a:latin typeface="微软雅黑" panose="020B0503020204020204" charset="-122"/>
                <a:ea typeface="微软雅黑" panose="020B0503020204020204" charset="-122"/>
                <a:sym typeface="Wingdings 2" panose="05020102010507070707" pitchFamily="18" charset="2"/>
              </a:rPr>
              <a:t>n</a:t>
            </a:r>
            <a:r>
              <a:rPr lang="zh-CN" altLang="en-US" sz="1200" kern="0" dirty="0">
                <a:latin typeface="微软雅黑" panose="020B0503020204020204" charset="-122"/>
                <a:ea typeface="微软雅黑" panose="020B0503020204020204" charset="-122"/>
                <a:sym typeface="Wingdings 2" panose="05020102010507070707" pitchFamily="18" charset="2"/>
              </a:rPr>
              <a:t>系的加速度不可直接观测，但由于有速度观测的存在，</a:t>
            </a:r>
            <a:r>
              <a:rPr lang="en-US" altLang="zh-CN" sz="1200" kern="0" dirty="0">
                <a:latin typeface="微软雅黑" panose="020B0503020204020204" charset="-122"/>
                <a:ea typeface="微软雅黑" panose="020B0503020204020204" charset="-122"/>
                <a:sym typeface="Wingdings 2" panose="05020102010507070707" pitchFamily="18" charset="2"/>
              </a:rPr>
              <a:t>n</a:t>
            </a:r>
            <a:r>
              <a:rPr lang="zh-CN" altLang="en-US" sz="1200" kern="0" dirty="0">
                <a:latin typeface="微软雅黑" panose="020B0503020204020204" charset="-122"/>
                <a:ea typeface="微软雅黑" panose="020B0503020204020204" charset="-122"/>
                <a:sym typeface="Wingdings 2" panose="05020102010507070707" pitchFamily="18" charset="2"/>
              </a:rPr>
              <a:t>系的加速度相当于被间接观测到，因此这种机动状况相当于提供了一对加速度矢量，从而使系统可观测。</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33" name="文本框 32"/>
          <p:cNvSpPr txBox="1"/>
          <p:nvPr/>
        </p:nvSpPr>
        <p:spPr>
          <a:xfrm>
            <a:off x="4846232" y="3442773"/>
            <a:ext cx="3571240" cy="890693"/>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需要注意的是，两个矢量不能平行，比如让</a:t>
            </a:r>
            <a:r>
              <a:rPr lang="en-US" altLang="zh-CN" sz="1200" kern="0" dirty="0" err="1">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沿着竖直方向加减速，这个加速度矢量与重力平行了，这种情况下，即使有机动，也不能是系统可观测。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803533"/>
            <a:ext cx="2282190" cy="584775"/>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 </a:t>
            </a:r>
            <a:r>
              <a:rPr lang="zh-CN" altLang="en-US" sz="1600" dirty="0">
                <a:latin typeface="微软雅黑" panose="020B0503020204020204" charset="-122"/>
                <a:ea typeface="微软雅黑" panose="020B0503020204020204" charset="-122"/>
                <a:sym typeface="Wingdings 2" panose="05020102010507070707" pitchFamily="18" charset="2"/>
              </a:rPr>
              <a:t>从物理意义上理解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00000"/>
              </a:lnSpc>
              <a:spcBef>
                <a:spcPts val="0"/>
              </a:spcBef>
              <a:spcAft>
                <a:spcPct val="0"/>
              </a:spcAft>
              <a:buClr>
                <a:schemeClr val="accent2"/>
              </a:buClr>
              <a:buSzTx/>
              <a:buNone/>
              <a:defRPr/>
            </a:pP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7" name="文本框 6"/>
          <p:cNvSpPr txBox="1"/>
          <p:nvPr/>
        </p:nvSpPr>
        <p:spPr>
          <a:xfrm>
            <a:off x="621665" y="1217351"/>
            <a:ext cx="3571240"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3) </a:t>
            </a:r>
            <a:r>
              <a:rPr lang="zh-CN" altLang="en-US" sz="1200" kern="0" dirty="0">
                <a:latin typeface="微软雅黑" panose="020B0503020204020204" charset="-122"/>
                <a:ea typeface="微软雅黑" panose="020B0503020204020204" charset="-122"/>
                <a:sym typeface="Wingdings 2" panose="05020102010507070707" pitchFamily="18" charset="2"/>
              </a:rPr>
              <a:t>为什么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组合导航在停车或直线行驶时误差会增大</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8" name="文本框 7"/>
          <p:cNvSpPr txBox="1"/>
          <p:nvPr/>
        </p:nvSpPr>
        <p:spPr>
          <a:xfrm>
            <a:off x="621665" y="1906961"/>
            <a:ext cx="3571240" cy="613694"/>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同样是由于地速矢量测量不准，导致该矢量起不到应有的约束效果，从而导致误差增大。</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1" name="文本框 10"/>
          <p:cNvSpPr txBox="1"/>
          <p:nvPr/>
        </p:nvSpPr>
        <p:spPr>
          <a:xfrm>
            <a:off x="4838321" y="1868715"/>
            <a:ext cx="3586542" cy="1198880"/>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当有编码器观测或运动约束时，相当于有了</a:t>
            </a:r>
            <a:r>
              <a:rPr lang="en-US" altLang="zh-CN" sz="1200" kern="0" dirty="0">
                <a:latin typeface="微软雅黑" panose="020B0503020204020204" charset="-122"/>
                <a:ea typeface="微软雅黑" panose="020B0503020204020204" charset="-122"/>
                <a:sym typeface="Wingdings 2" panose="05020102010507070707" pitchFamily="18" charset="2"/>
              </a:rPr>
              <a:t>b</a:t>
            </a:r>
            <a:r>
              <a:rPr lang="zh-CN" altLang="en-US" sz="1200" kern="0" dirty="0">
                <a:latin typeface="微软雅黑" panose="020B0503020204020204" charset="-122"/>
                <a:ea typeface="微软雅黑" panose="020B0503020204020204" charset="-122"/>
                <a:sym typeface="Wingdings 2" panose="05020102010507070707" pitchFamily="18" charset="2"/>
              </a:rPr>
              <a:t>系下的速度矢量，而又由于有速度观测，因此相当于有了</a:t>
            </a:r>
            <a:r>
              <a:rPr lang="en-US" altLang="zh-CN" sz="1200" kern="0" dirty="0">
                <a:latin typeface="微软雅黑" panose="020B0503020204020204" charset="-122"/>
                <a:ea typeface="微软雅黑" panose="020B0503020204020204" charset="-122"/>
                <a:sym typeface="Wingdings 2" panose="05020102010507070707" pitchFamily="18" charset="2"/>
              </a:rPr>
              <a:t>n</a:t>
            </a:r>
            <a:r>
              <a:rPr lang="zh-CN" altLang="en-US" sz="1200" kern="0" dirty="0">
                <a:latin typeface="微软雅黑" panose="020B0503020204020204" charset="-122"/>
                <a:ea typeface="微软雅黑" panose="020B0503020204020204" charset="-122"/>
                <a:sym typeface="Wingdings 2" panose="05020102010507070707" pitchFamily="18" charset="2"/>
              </a:rPr>
              <a:t>系下的速度矢量，这样就构建了一对速度矢量，从而使系统可观测。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3" name="文本框 12"/>
          <p:cNvSpPr txBox="1"/>
          <p:nvPr/>
        </p:nvSpPr>
        <p:spPr>
          <a:xfrm>
            <a:off x="4838321" y="1223555"/>
            <a:ext cx="3586542" cy="613694"/>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4) </a:t>
            </a:r>
            <a:r>
              <a:rPr lang="zh-CN" altLang="en-US" sz="1200" kern="0" dirty="0">
                <a:latin typeface="微软雅黑" panose="020B0503020204020204" charset="-122"/>
                <a:ea typeface="微软雅黑" panose="020B0503020204020204" charset="-122"/>
                <a:sym typeface="Wingdings 2" panose="05020102010507070707" pitchFamily="18" charset="2"/>
              </a:rPr>
              <a:t>为什么有的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组合导航直线行驶时却没有误差增大的现象</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803533"/>
            <a:ext cx="2282190" cy="584775"/>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 </a:t>
            </a:r>
            <a:r>
              <a:rPr lang="zh-CN" altLang="en-US" sz="1600" dirty="0">
                <a:latin typeface="微软雅黑" panose="020B0503020204020204" charset="-122"/>
                <a:ea typeface="微软雅黑" panose="020B0503020204020204" charset="-122"/>
                <a:sym typeface="Wingdings 2" panose="05020102010507070707" pitchFamily="18" charset="2"/>
              </a:rPr>
              <a:t>从物理意义上理解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00000"/>
              </a:lnSpc>
              <a:spcBef>
                <a:spcPts val="0"/>
              </a:spcBef>
              <a:spcAft>
                <a:spcPct val="0"/>
              </a:spcAft>
              <a:buClr>
                <a:schemeClr val="accent2"/>
              </a:buClr>
              <a:buSzTx/>
              <a:buNone/>
              <a:defRPr/>
            </a:pP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组合导航常见现象解释</a:t>
            </a:r>
            <a:endParaRPr lang="zh-CN" altLang="en-US" b="1">
              <a:solidFill>
                <a:srgbClr val="464646"/>
              </a:solidFill>
              <a:latin typeface="微软雅黑" panose="020B0503020204020204" charset="-122"/>
              <a:ea typeface="微软雅黑" panose="020B0503020204020204" charset="-122"/>
            </a:endParaRPr>
          </a:p>
        </p:txBody>
      </p:sp>
      <p:sp>
        <p:nvSpPr>
          <p:cNvPr id="28" name="文本框 27"/>
          <p:cNvSpPr txBox="1"/>
          <p:nvPr/>
        </p:nvSpPr>
        <p:spPr>
          <a:xfrm>
            <a:off x="606262" y="1655082"/>
            <a:ext cx="3694212" cy="922020"/>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在有姿态观测时，旋转动作等同于构建角速度矢量。在没有姿态观测的情况下，则不能这么看。此处只需知道没有姿态观测时旋转可以使器件零偏解耦即可。</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06262" y="1219472"/>
            <a:ext cx="3571240"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5) </a:t>
            </a:r>
            <a:r>
              <a:rPr lang="zh-CN" altLang="en-US" sz="1200" kern="0" dirty="0">
                <a:latin typeface="微软雅黑" panose="020B0503020204020204" charset="-122"/>
                <a:ea typeface="微软雅黑" panose="020B0503020204020204" charset="-122"/>
                <a:sym typeface="Wingdings 2" panose="05020102010507070707" pitchFamily="18" charset="2"/>
              </a:rPr>
              <a:t>为什么 </a:t>
            </a:r>
            <a:r>
              <a:rPr lang="en-US" altLang="zh-CN" sz="1200" kern="0" dirty="0">
                <a:latin typeface="微软雅黑" panose="020B0503020204020204" charset="-122"/>
                <a:ea typeface="微软雅黑" panose="020B0503020204020204" charset="-122"/>
                <a:sym typeface="Wingdings 2" panose="05020102010507070707" pitchFamily="18" charset="2"/>
              </a:rPr>
              <a:t>MEMS </a:t>
            </a:r>
            <a:r>
              <a:rPr lang="zh-CN" altLang="en-US" sz="1200" kern="0" dirty="0">
                <a:latin typeface="微软雅黑" panose="020B0503020204020204" charset="-122"/>
                <a:ea typeface="微软雅黑" panose="020B0503020204020204" charset="-122"/>
                <a:sym typeface="Wingdings 2" panose="05020102010507070707" pitchFamily="18" charset="2"/>
              </a:rPr>
              <a:t>的初始对准是绕八字</a:t>
            </a:r>
            <a:r>
              <a:rPr lang="en-US" altLang="zh-CN"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10" name="文本框 9"/>
          <p:cNvSpPr txBox="1"/>
          <p:nvPr/>
        </p:nvSpPr>
        <p:spPr>
          <a:xfrm>
            <a:off x="606261" y="2631077"/>
            <a:ext cx="3695915" cy="613694"/>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此处重点讨论有编码器或运动约束的情况，该情况下，只做直线运动同样能解出航向，为何还要绕八字？</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1" name="文本框 10"/>
          <p:cNvSpPr txBox="1"/>
          <p:nvPr/>
        </p:nvSpPr>
        <p:spPr>
          <a:xfrm>
            <a:off x="606262" y="3184802"/>
            <a:ext cx="3571240"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这在考虑</a:t>
            </a:r>
            <a:r>
              <a:rPr lang="en-US" altLang="zh-CN" sz="1200" kern="0" dirty="0" err="1">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安装误差时是必须的。</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2" name="文本框 11"/>
          <p:cNvSpPr txBox="1"/>
          <p:nvPr/>
        </p:nvSpPr>
        <p:spPr>
          <a:xfrm>
            <a:off x="4843527" y="1219475"/>
            <a:ext cx="3571240" cy="1198880"/>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在有安装误差的情况下，相当于多了一个坐标系，由两个变成了三个。那么两个矢量不够用，此处绕八字解耦了陀螺零偏，从而使地速这对矢量重新恢复约束作用，相当于现在变成了三个矢量。</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3" name="文本框 2"/>
          <p:cNvSpPr txBox="1"/>
          <p:nvPr/>
        </p:nvSpPr>
        <p:spPr>
          <a:xfrm>
            <a:off x="621665" y="803533"/>
            <a:ext cx="2282190" cy="584775"/>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 </a:t>
            </a:r>
            <a:r>
              <a:rPr lang="zh-CN" altLang="en-US" sz="1600" dirty="0">
                <a:latin typeface="微软雅黑" panose="020B0503020204020204" charset="-122"/>
                <a:ea typeface="微软雅黑" panose="020B0503020204020204" charset="-122"/>
                <a:sym typeface="Wingdings 2" panose="05020102010507070707" pitchFamily="18" charset="2"/>
              </a:rPr>
              <a:t>从物理意义上理解</a:t>
            </a:r>
            <a:endParaRPr lang="zh-CN" altLang="en-US" sz="16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00000"/>
              </a:lnSpc>
              <a:spcBef>
                <a:spcPts val="0"/>
              </a:spcBef>
              <a:spcAft>
                <a:spcPct val="0"/>
              </a:spcAft>
              <a:buClr>
                <a:schemeClr val="accent2"/>
              </a:buClr>
              <a:buSzTx/>
              <a:buNone/>
              <a:defRPr/>
            </a:pP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sp>
        <p:nvSpPr>
          <p:cNvPr id="11" name="文本框 10"/>
          <p:cNvSpPr txBox="1"/>
          <p:nvPr/>
        </p:nvSpPr>
        <p:spPr>
          <a:xfrm>
            <a:off x="3255645" y="136207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1.</a:t>
            </a:r>
            <a:r>
              <a:rPr lang="zh-CN" altLang="en-US" b="1" dirty="0">
                <a:solidFill>
                  <a:schemeClr val="bg1">
                    <a:lumMod val="85000"/>
                  </a:schemeClr>
                </a:solidFill>
                <a:latin typeface="微软雅黑" panose="020B0503020204020204" charset="-122"/>
                <a:ea typeface="微软雅黑" panose="020B0503020204020204" charset="-122"/>
              </a:rPr>
              <a:t> 融合编码器的滤波方法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17" name="文本框 16"/>
          <p:cNvSpPr txBox="1"/>
          <p:nvPr/>
        </p:nvSpPr>
        <p:spPr>
          <a:xfrm>
            <a:off x="3255645" y="198564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2. </a:t>
            </a:r>
            <a:r>
              <a:rPr lang="zh-CN" altLang="en-US" b="1" dirty="0">
                <a:solidFill>
                  <a:schemeClr val="bg1">
                    <a:lumMod val="85000"/>
                  </a:schemeClr>
                </a:solidFill>
                <a:latin typeface="微软雅黑" panose="020B0503020204020204" charset="-122"/>
                <a:ea typeface="微软雅黑" panose="020B0503020204020204" charset="-122"/>
              </a:rPr>
              <a:t>融合运动约束的滤波方法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20" name="文本框 19"/>
          <p:cNvSpPr txBox="1"/>
          <p:nvPr/>
        </p:nvSpPr>
        <p:spPr>
          <a:xfrm>
            <a:off x="3255645" y="3265805"/>
            <a:ext cx="3973830" cy="368300"/>
          </a:xfrm>
          <a:prstGeom prst="rect">
            <a:avLst/>
          </a:prstGeom>
          <a:noFill/>
        </p:spPr>
        <p:txBody>
          <a:bodyPr wrap="square" rtlCol="0">
            <a:spAutoFit/>
          </a:bodyPr>
          <a:lstStyle/>
          <a:p>
            <a:r>
              <a:rPr lang="en-US" altLang="zh-CN" b="1" dirty="0">
                <a:solidFill>
                  <a:schemeClr val="tx1"/>
                </a:solidFill>
                <a:latin typeface="微软雅黑" panose="020B0503020204020204" charset="-122"/>
                <a:ea typeface="微软雅黑" panose="020B0503020204020204" charset="-122"/>
              </a:rPr>
              <a:t>4. </a:t>
            </a:r>
            <a:r>
              <a:rPr lang="zh-CN" altLang="en-US" b="1" dirty="0">
                <a:solidFill>
                  <a:schemeClr val="tx1"/>
                </a:solidFill>
                <a:latin typeface="微软雅黑" panose="020B0503020204020204" charset="-122"/>
                <a:ea typeface="微软雅黑" panose="020B0503020204020204" charset="-122"/>
                <a:sym typeface="+mn-ea"/>
              </a:rPr>
              <a:t>融合磁力计的滤波方法</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4" name="文本框 3"/>
          <p:cNvSpPr txBox="1"/>
          <p:nvPr/>
        </p:nvSpPr>
        <p:spPr>
          <a:xfrm>
            <a:off x="3255645" y="387540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5. </a:t>
            </a:r>
            <a:r>
              <a:rPr lang="zh-CN" altLang="en-US" b="1" dirty="0">
                <a:solidFill>
                  <a:schemeClr val="bg1">
                    <a:lumMod val="85000"/>
                  </a:schemeClr>
                </a:solidFill>
                <a:latin typeface="微软雅黑" panose="020B0503020204020204" charset="-122"/>
                <a:ea typeface="微软雅黑" panose="020B0503020204020204" charset="-122"/>
                <a:sym typeface="+mn-ea"/>
              </a:rPr>
              <a:t>融合点云特征的滤波方法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3255645" y="2623820"/>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3. </a:t>
            </a:r>
            <a:r>
              <a:rPr lang="zh-CN" altLang="en-US" b="1" dirty="0">
                <a:solidFill>
                  <a:schemeClr val="bg1">
                    <a:lumMod val="85000"/>
                  </a:schemeClr>
                </a:solidFill>
                <a:latin typeface="微软雅黑" panose="020B0503020204020204" charset="-122"/>
                <a:ea typeface="微软雅黑" panose="020B0503020204020204" charset="-122"/>
              </a:rPr>
              <a:t>组合导航常见现象解释</a:t>
            </a:r>
            <a:endParaRPr lang="zh-CN" altLang="en-US" b="1" dirty="0">
              <a:solidFill>
                <a:schemeClr val="bg1">
                  <a:lumMod val="85000"/>
                </a:schemeClr>
              </a:solidFill>
              <a:latin typeface="微软雅黑" panose="020B0503020204020204" charset="-122"/>
              <a:ea typeface="微软雅黑" panose="020B0503020204020204" charset="-122"/>
            </a:endParaRPr>
          </a:p>
        </p:txBody>
      </p:sp>
      <p:pic>
        <p:nvPicPr>
          <p:cNvPr id="13" name="图片 12"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3843655"/>
            <a:ext cx="378460" cy="431800"/>
          </a:xfrm>
          <a:prstGeom prst="rect">
            <a:avLst/>
          </a:prstGeom>
          <a:solidFill>
            <a:schemeClr val="accent1">
              <a:lumMod val="40000"/>
              <a:lumOff val="60000"/>
            </a:schemeClr>
          </a:solidFill>
        </p:spPr>
      </p:pic>
      <p:pic>
        <p:nvPicPr>
          <p:cNvPr id="7" name="图片 6"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330325"/>
            <a:ext cx="378460" cy="431800"/>
          </a:xfrm>
          <a:prstGeom prst="rect">
            <a:avLst/>
          </a:prstGeom>
          <a:solidFill>
            <a:schemeClr val="accent1">
              <a:lumMod val="40000"/>
              <a:lumOff val="60000"/>
            </a:schemeClr>
          </a:solidFill>
        </p:spPr>
      </p:pic>
      <p:pic>
        <p:nvPicPr>
          <p:cNvPr id="10" name="图片 9"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953895"/>
            <a:ext cx="378460" cy="431800"/>
          </a:xfrm>
          <a:prstGeom prst="rect">
            <a:avLst/>
          </a:prstGeom>
          <a:solidFill>
            <a:schemeClr val="accent1">
              <a:lumMod val="40000"/>
              <a:lumOff val="60000"/>
            </a:schemeClr>
          </a:solidFill>
        </p:spPr>
      </p:pic>
      <p:pic>
        <p:nvPicPr>
          <p:cNvPr id="5" name="图片 4" descr="E:\owncloud\刘达\2017年\深蓝学院\PPT模板\辅助图形3.png辅助图形3"/>
          <p:cNvPicPr>
            <a:picLocks noChangeAspect="1"/>
          </p:cNvPicPr>
          <p:nvPr/>
        </p:nvPicPr>
        <p:blipFill>
          <a:blip r:embed="rId4"/>
          <a:srcRect/>
          <a:stretch>
            <a:fillRect/>
          </a:stretch>
        </p:blipFill>
        <p:spPr>
          <a:xfrm>
            <a:off x="2820670" y="3234055"/>
            <a:ext cx="378460" cy="432000"/>
          </a:xfrm>
          <a:prstGeom prst="rect">
            <a:avLst/>
          </a:prstGeom>
        </p:spPr>
      </p:pic>
      <p:pic>
        <p:nvPicPr>
          <p:cNvPr id="14" name="图片 13"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2592070"/>
            <a:ext cx="378460" cy="431800"/>
          </a:xfrm>
          <a:prstGeom prst="rect">
            <a:avLst/>
          </a:prstGeom>
          <a:solidFill>
            <a:schemeClr val="accent1">
              <a:lumMod val="40000"/>
              <a:lumOff val="60000"/>
            </a:schemeClr>
          </a:solid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grpSp>
        <p:nvGrpSpPr>
          <p:cNvPr id="14" name="组合 13"/>
          <p:cNvGrpSpPr/>
          <p:nvPr/>
        </p:nvGrpSpPr>
        <p:grpSpPr>
          <a:xfrm>
            <a:off x="2820670" y="1350010"/>
            <a:ext cx="4408805" cy="432000"/>
            <a:chOff x="4442" y="2126"/>
            <a:chExt cx="6943" cy="680"/>
          </a:xfrm>
        </p:grpSpPr>
        <p:pic>
          <p:nvPicPr>
            <p:cNvPr id="10" name="图片 9" descr="E:\owncloud\刘达\2017年\深蓝学院\PPT模板\辅助图形3.png辅助图形3"/>
            <p:cNvPicPr>
              <a:picLocks noChangeAspect="1"/>
            </p:cNvPicPr>
            <p:nvPr/>
          </p:nvPicPr>
          <p:blipFill>
            <a:blip r:embed="rId2"/>
            <a:srcRect/>
            <a:stretch>
              <a:fillRect/>
            </a:stretch>
          </p:blipFill>
          <p:spPr>
            <a:xfrm>
              <a:off x="4442" y="2126"/>
              <a:ext cx="596" cy="680"/>
            </a:xfrm>
            <a:prstGeom prst="rect">
              <a:avLst/>
            </a:prstGeom>
          </p:spPr>
        </p:pic>
        <p:sp>
          <p:nvSpPr>
            <p:cNvPr id="11" name="文本框 10"/>
            <p:cNvSpPr txBox="1"/>
            <p:nvPr/>
          </p:nvSpPr>
          <p:spPr>
            <a:xfrm>
              <a:off x="5127" y="2145"/>
              <a:ext cx="6258" cy="580"/>
            </a:xfrm>
            <a:prstGeom prst="rect">
              <a:avLst/>
            </a:prstGeom>
            <a:noFill/>
          </p:spPr>
          <p:txBody>
            <a:bodyPr wrap="square" rtlCol="0">
              <a:spAutoFit/>
            </a:bodyPr>
            <a:lstStyle/>
            <a:p>
              <a:r>
                <a:rPr lang="en-US" altLang="zh-CN" b="1" dirty="0">
                  <a:solidFill>
                    <a:srgbClr val="464646"/>
                  </a:solidFill>
                  <a:latin typeface="微软雅黑" panose="020B0503020204020204" charset="-122"/>
                  <a:ea typeface="微软雅黑" panose="020B0503020204020204" charset="-122"/>
                </a:rPr>
                <a:t>1.</a:t>
              </a:r>
              <a:r>
                <a:rPr lang="zh-CN" altLang="en-US" b="1" dirty="0">
                  <a:solidFill>
                    <a:srgbClr val="464646"/>
                  </a:solidFill>
                  <a:latin typeface="微软雅黑" panose="020B0503020204020204" charset="-122"/>
                  <a:ea typeface="微软雅黑" panose="020B0503020204020204" charset="-122"/>
                </a:rPr>
                <a:t> 融合编码器的滤波方法</a:t>
              </a:r>
              <a:endParaRPr lang="en-US" altLang="zh-CN" b="1" dirty="0">
                <a:solidFill>
                  <a:srgbClr val="464646"/>
                </a:solidFill>
                <a:latin typeface="微软雅黑" panose="020B0503020204020204" charset="-122"/>
                <a:ea typeface="微软雅黑" panose="020B0503020204020204" charset="-122"/>
              </a:endParaRPr>
            </a:p>
          </p:txBody>
        </p:sp>
      </p:grpSp>
      <p:sp>
        <p:nvSpPr>
          <p:cNvPr id="17" name="文本框 16"/>
          <p:cNvSpPr txBox="1"/>
          <p:nvPr/>
        </p:nvSpPr>
        <p:spPr>
          <a:xfrm>
            <a:off x="3255645" y="198564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2. </a:t>
            </a:r>
            <a:r>
              <a:rPr lang="zh-CN" altLang="en-US" b="1" dirty="0">
                <a:solidFill>
                  <a:schemeClr val="bg1">
                    <a:lumMod val="85000"/>
                  </a:schemeClr>
                </a:solidFill>
                <a:latin typeface="微软雅黑" panose="020B0503020204020204" charset="-122"/>
                <a:ea typeface="微软雅黑" panose="020B0503020204020204" charset="-122"/>
              </a:rPr>
              <a:t>融合运动约束的滤波方法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20" name="文本框 19"/>
          <p:cNvSpPr txBox="1"/>
          <p:nvPr/>
        </p:nvSpPr>
        <p:spPr>
          <a:xfrm>
            <a:off x="3255645" y="325183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4. </a:t>
            </a:r>
            <a:r>
              <a:rPr lang="zh-CN" altLang="en-US" b="1" dirty="0">
                <a:solidFill>
                  <a:schemeClr val="bg1">
                    <a:lumMod val="85000"/>
                  </a:schemeClr>
                </a:solidFill>
                <a:latin typeface="微软雅黑" panose="020B0503020204020204" charset="-122"/>
                <a:ea typeface="微软雅黑" panose="020B0503020204020204" charset="-122"/>
                <a:sym typeface="+mn-ea"/>
              </a:rPr>
              <a:t>融合磁力计的滤波方法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3255645" y="387540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5. </a:t>
            </a:r>
            <a:r>
              <a:rPr lang="zh-CN" altLang="en-US" b="1" dirty="0">
                <a:solidFill>
                  <a:schemeClr val="bg1">
                    <a:lumMod val="85000"/>
                  </a:schemeClr>
                </a:solidFill>
                <a:latin typeface="微软雅黑" panose="020B0503020204020204" charset="-122"/>
                <a:ea typeface="微软雅黑" panose="020B0503020204020204" charset="-122"/>
                <a:sym typeface="+mn-ea"/>
              </a:rPr>
              <a:t>融合点云特征的滤波方法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3255645" y="2623820"/>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3. </a:t>
            </a:r>
            <a:r>
              <a:rPr lang="zh-CN" altLang="en-US" b="1" dirty="0">
                <a:solidFill>
                  <a:schemeClr val="bg1">
                    <a:lumMod val="85000"/>
                  </a:schemeClr>
                </a:solidFill>
                <a:latin typeface="微软雅黑" panose="020B0503020204020204" charset="-122"/>
                <a:ea typeface="微软雅黑" panose="020B0503020204020204" charset="-122"/>
              </a:rPr>
              <a:t>组合导航常见现象解释</a:t>
            </a:r>
            <a:endParaRPr lang="zh-CN" altLang="en-US" b="1" dirty="0">
              <a:solidFill>
                <a:schemeClr val="bg1">
                  <a:lumMod val="85000"/>
                </a:schemeClr>
              </a:solidFill>
              <a:latin typeface="微软雅黑" panose="020B0503020204020204" charset="-122"/>
              <a:ea typeface="微软雅黑" panose="020B0503020204020204" charset="-122"/>
            </a:endParaRPr>
          </a:p>
        </p:txBody>
      </p:sp>
      <p:pic>
        <p:nvPicPr>
          <p:cNvPr id="2" name="图片 1" descr="E:\owncloud\刘达\2017年\深蓝学院\PPT模板\辅助图形3.png辅助图形3"/>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47000"/>
                    </a14:imgEffect>
                  </a14:imgLayer>
                </a14:imgProps>
              </a:ext>
            </a:extLst>
          </a:blip>
          <a:srcRect/>
          <a:stretch>
            <a:fillRect/>
          </a:stretch>
        </p:blipFill>
        <p:spPr>
          <a:xfrm>
            <a:off x="2820670" y="1953895"/>
            <a:ext cx="378460" cy="431800"/>
          </a:xfrm>
          <a:prstGeom prst="rect">
            <a:avLst/>
          </a:prstGeom>
          <a:solidFill>
            <a:schemeClr val="accent1">
              <a:lumMod val="40000"/>
              <a:lumOff val="60000"/>
            </a:schemeClr>
          </a:solidFill>
        </p:spPr>
      </p:pic>
      <p:pic>
        <p:nvPicPr>
          <p:cNvPr id="5" name="图片 4" descr="E:\owncloud\刘达\2017年\深蓝学院\PPT模板\辅助图形3.png辅助图形3"/>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47000"/>
                    </a14:imgEffect>
                  </a14:imgLayer>
                </a14:imgProps>
              </a:ext>
            </a:extLst>
          </a:blip>
          <a:srcRect/>
          <a:stretch>
            <a:fillRect/>
          </a:stretch>
        </p:blipFill>
        <p:spPr>
          <a:xfrm>
            <a:off x="2820670" y="2577465"/>
            <a:ext cx="378460" cy="431800"/>
          </a:xfrm>
          <a:prstGeom prst="rect">
            <a:avLst/>
          </a:prstGeom>
          <a:solidFill>
            <a:schemeClr val="accent1">
              <a:lumMod val="40000"/>
              <a:lumOff val="60000"/>
            </a:schemeClr>
          </a:solidFill>
        </p:spPr>
      </p:pic>
      <p:pic>
        <p:nvPicPr>
          <p:cNvPr id="12" name="图片 11" descr="E:\owncloud\刘达\2017年\深蓝学院\PPT模板\辅助图形3.png辅助图形3"/>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47000"/>
                    </a14:imgEffect>
                  </a14:imgLayer>
                </a14:imgProps>
              </a:ext>
            </a:extLst>
          </a:blip>
          <a:srcRect/>
          <a:stretch>
            <a:fillRect/>
          </a:stretch>
        </p:blipFill>
        <p:spPr>
          <a:xfrm>
            <a:off x="2820670" y="3220085"/>
            <a:ext cx="378460" cy="431800"/>
          </a:xfrm>
          <a:prstGeom prst="rect">
            <a:avLst/>
          </a:prstGeom>
          <a:solidFill>
            <a:schemeClr val="accent1">
              <a:lumMod val="40000"/>
              <a:lumOff val="60000"/>
            </a:schemeClr>
          </a:solidFill>
        </p:spPr>
      </p:pic>
      <p:pic>
        <p:nvPicPr>
          <p:cNvPr id="13" name="图片 12" descr="E:\owncloud\刘达\2017年\深蓝学院\PPT模板\辅助图形3.png辅助图形3"/>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47000"/>
                    </a14:imgEffect>
                  </a14:imgLayer>
                </a14:imgProps>
              </a:ext>
            </a:extLst>
          </a:blip>
          <a:srcRect/>
          <a:stretch>
            <a:fillRect/>
          </a:stretch>
        </p:blipFill>
        <p:spPr>
          <a:xfrm>
            <a:off x="2820670" y="3843655"/>
            <a:ext cx="378460" cy="431800"/>
          </a:xfrm>
          <a:prstGeom prst="rect">
            <a:avLst/>
          </a:prstGeom>
          <a:solidFill>
            <a:schemeClr val="accent1">
              <a:lumMod val="40000"/>
              <a:lumOff val="60000"/>
            </a:schemeClr>
          </a:solid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融合磁力计的滤波方法</a:t>
            </a:r>
            <a:endParaRPr lang="zh-CN" altLang="en-US" b="1">
              <a:solidFill>
                <a:srgbClr val="464646"/>
              </a:solidFill>
              <a:latin typeface="微软雅黑" panose="020B0503020204020204" charset="-122"/>
              <a:ea typeface="微软雅黑" panose="020B0503020204020204" charset="-122"/>
            </a:endParaRPr>
          </a:p>
        </p:txBody>
      </p:sp>
      <p:sp>
        <p:nvSpPr>
          <p:cNvPr id="4" name="文本框 3"/>
          <p:cNvSpPr txBox="1"/>
          <p:nvPr/>
        </p:nvSpPr>
        <p:spPr>
          <a:xfrm>
            <a:off x="612612" y="797673"/>
            <a:ext cx="2282190"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1.</a:t>
            </a:r>
            <a:r>
              <a:rPr lang="zh-CN" altLang="en-US" sz="1600" dirty="0">
                <a:latin typeface="微软雅黑" panose="020B0503020204020204" charset="-122"/>
                <a:ea typeface="微软雅黑" panose="020B0503020204020204" charset="-122"/>
                <a:sym typeface="Wingdings 2" panose="05020102010507070707" pitchFamily="18" charset="2"/>
              </a:rPr>
              <a:t>地磁场与磁力计</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28" name="文本框 27"/>
          <p:cNvSpPr txBox="1"/>
          <p:nvPr/>
        </p:nvSpPr>
        <p:spPr>
          <a:xfrm>
            <a:off x="621665" y="1229978"/>
            <a:ext cx="3571240" cy="922020"/>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地球的磁场由磁南极指向磁北极。在磁极点处磁场和当地的水平面垂直，在赤道磁场和当地的水平面平行，所以在北半球磁场方向倾斜指向地面。</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pic>
        <p:nvPicPr>
          <p:cNvPr id="3" name="图片 2"/>
          <p:cNvPicPr>
            <a:picLocks noChangeAspect="1"/>
          </p:cNvPicPr>
          <p:nvPr/>
        </p:nvPicPr>
        <p:blipFill>
          <a:blip r:embed="rId2"/>
          <a:stretch>
            <a:fillRect/>
          </a:stretch>
        </p:blipFill>
        <p:spPr>
          <a:xfrm>
            <a:off x="1128397" y="2290719"/>
            <a:ext cx="2927985" cy="2179955"/>
          </a:xfrm>
          <a:prstGeom prst="rect">
            <a:avLst/>
          </a:prstGeom>
        </p:spPr>
      </p:pic>
      <p:sp>
        <p:nvSpPr>
          <p:cNvPr id="5" name="文本框 4"/>
          <p:cNvSpPr txBox="1"/>
          <p:nvPr/>
        </p:nvSpPr>
        <p:spPr>
          <a:xfrm>
            <a:off x="4847716" y="1229978"/>
            <a:ext cx="3571240" cy="1476375"/>
          </a:xfrm>
          <a:prstGeom prst="rect">
            <a:avLst/>
          </a:prstGeom>
          <a:noFill/>
        </p:spPr>
        <p:txBody>
          <a:bodyPr wrap="square" rtlCol="0" anchor="t">
            <a:spAutoFit/>
          </a:bodyPr>
          <a:lstStyle>
            <a:defPPr>
              <a:defRPr lang="zh-CN"/>
            </a:defPPr>
            <a:lvl1pPr marR="0" lvl="0" indent="0" algn="just" fontAlgn="base">
              <a:lnSpc>
                <a:spcPct val="150000"/>
              </a:lnSpc>
              <a:spcBef>
                <a:spcPts val="0"/>
              </a:spcBef>
              <a:spcAft>
                <a:spcPct val="0"/>
              </a:spcAft>
              <a:buClr>
                <a:schemeClr val="accent2"/>
              </a:buClr>
              <a:buSzTx/>
              <a:buNone/>
              <a:defRPr sz="1200" kern="0">
                <a:latin typeface="微软雅黑" panose="020B0503020204020204" charset="-122"/>
                <a:ea typeface="微软雅黑" panose="020B0503020204020204" charset="-122"/>
              </a:defRPr>
            </a:lvl1pPr>
          </a:lstStyle>
          <a:p>
            <a:r>
              <a:rPr lang="zh-CN" altLang="en-US" dirty="0">
                <a:sym typeface="Wingdings 2" panose="05020102010507070707" pitchFamily="18" charset="2"/>
              </a:rPr>
              <a:t>地磁场是一个矢量，对于一个固定的地点来说，这个矢量可以被分解为两个与当地水平面平行的分量和一个与当地水平面垂直的分量。如果保持电子罗盘和当地的水平面平行，那么罗盘中磁力计的三个轴就和这三个分量对应起来。</a:t>
            </a:r>
            <a:endParaRPr lang="zh-CN" altLang="en-US" dirty="0">
              <a:sym typeface="Wingdings 2" panose="05020102010507070707" pitchFamily="18" charset="2"/>
            </a:endParaRPr>
          </a:p>
        </p:txBody>
      </p:sp>
      <p:pic>
        <p:nvPicPr>
          <p:cNvPr id="7" name="图片 6"/>
          <p:cNvPicPr>
            <a:picLocks noChangeAspect="1"/>
          </p:cNvPicPr>
          <p:nvPr/>
        </p:nvPicPr>
        <p:blipFill>
          <a:blip r:embed="rId3"/>
          <a:stretch>
            <a:fillRect/>
          </a:stretch>
        </p:blipFill>
        <p:spPr>
          <a:xfrm>
            <a:off x="5544185" y="2895600"/>
            <a:ext cx="1831975" cy="1574800"/>
          </a:xfrm>
          <a:prstGeom prst="rect">
            <a:avLst/>
          </a:prstGeom>
        </p:spPr>
      </p:pic>
      <p:sp>
        <p:nvSpPr>
          <p:cNvPr id="8" name="文本框 7"/>
          <p:cNvSpPr txBox="1"/>
          <p:nvPr/>
        </p:nvSpPr>
        <p:spPr>
          <a:xfrm>
            <a:off x="4847716" y="4601828"/>
            <a:ext cx="3764915"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注：上一节所讲双矢量定姿的思想，在此处同样适用</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融合磁力计的滤波方法</a:t>
            </a:r>
            <a:endParaRPr lang="zh-CN" altLang="en-US" b="1">
              <a:solidFill>
                <a:srgbClr val="464646"/>
              </a:solidFill>
              <a:latin typeface="微软雅黑" panose="020B0503020204020204" charset="-122"/>
              <a:ea typeface="微软雅黑" panose="020B0503020204020204" charset="-122"/>
            </a:endParaRPr>
          </a:p>
        </p:txBody>
      </p:sp>
      <p:sp>
        <p:nvSpPr>
          <p:cNvPr id="28" name="文本框 27"/>
          <p:cNvSpPr txBox="1"/>
          <p:nvPr/>
        </p:nvSpPr>
        <p:spPr>
          <a:xfrm>
            <a:off x="621665" y="1220925"/>
            <a:ext cx="4706620" cy="1198880"/>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磁力计的融合方法有很多种：</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a. </a:t>
            </a:r>
            <a:r>
              <a:rPr lang="zh-CN" altLang="en-US" sz="1200" kern="0" dirty="0">
                <a:latin typeface="微软雅黑" panose="020B0503020204020204" charset="-122"/>
                <a:ea typeface="微软雅黑" panose="020B0503020204020204" charset="-122"/>
                <a:sym typeface="Wingdings 2" panose="05020102010507070707" pitchFamily="18" charset="2"/>
              </a:rPr>
              <a:t>直接以磁力计的三轴测量值为观测；</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b. </a:t>
            </a:r>
            <a:r>
              <a:rPr lang="zh-CN" altLang="en-US" sz="1200" kern="0" dirty="0">
                <a:latin typeface="微软雅黑" panose="020B0503020204020204" charset="-122"/>
                <a:ea typeface="微软雅黑" panose="020B0503020204020204" charset="-122"/>
                <a:sym typeface="Wingdings 2" panose="05020102010507070707" pitchFamily="18" charset="2"/>
              </a:rPr>
              <a:t>通过磁力计和加速度计算出航向，以航向为观测；</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c. </a:t>
            </a:r>
            <a:r>
              <a:rPr lang="zh-CN" altLang="en-US" sz="1200" kern="0" dirty="0">
                <a:latin typeface="微软雅黑" panose="020B0503020204020204" charset="-122"/>
                <a:ea typeface="微软雅黑" panose="020B0503020204020204" charset="-122"/>
                <a:sym typeface="Wingdings 2" panose="05020102010507070707" pitchFamily="18" charset="2"/>
              </a:rPr>
              <a:t>通过互补滤波算出姿态，以姿态为观测。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21665" y="2844165"/>
            <a:ext cx="5087620"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由于后两种均受到载体运动加速度的影响，此处选第一种方法。</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0" name="文本框 9"/>
          <p:cNvSpPr txBox="1"/>
          <p:nvPr/>
        </p:nvSpPr>
        <p:spPr>
          <a:xfrm>
            <a:off x="621665" y="3591560"/>
            <a:ext cx="6689725" cy="33669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此处仅以基于导航信息的模型为基础进行融合，基于误差状态的模型，可自行推导。</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融合磁力计的滤波模型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融合磁力计的滤波方法</a:t>
            </a:r>
            <a:endParaRPr lang="zh-CN" altLang="en-US" b="1">
              <a:solidFill>
                <a:srgbClr val="464646"/>
              </a:solidFill>
              <a:latin typeface="微软雅黑" panose="020B0503020204020204" charset="-122"/>
              <a:ea typeface="微软雅黑" panose="020B0503020204020204" charset="-122"/>
            </a:endParaRPr>
          </a:p>
        </p:txBody>
      </p:sp>
      <p:sp>
        <p:nvSpPr>
          <p:cNvPr id="28" name="文本框 27"/>
          <p:cNvSpPr txBox="1"/>
          <p:nvPr/>
        </p:nvSpPr>
        <p:spPr>
          <a:xfrm>
            <a:off x="612612" y="1229978"/>
            <a:ext cx="3600142" cy="890693"/>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以第四章所述滤波模型为基础，由于磁力计仅带来观测的变化，因此状态方程保持不变，需重新推导观测方程。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3" name="文本框 2"/>
          <p:cNvSpPr txBox="1"/>
          <p:nvPr/>
        </p:nvSpPr>
        <p:spPr>
          <a:xfrm>
            <a:off x="612612" y="2295508"/>
            <a:ext cx="3032125" cy="33669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磁力计测量值与真实值之间的关系为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1970877" y="2689599"/>
          <a:ext cx="944880" cy="249555"/>
        </p:xfrm>
        <a:graphic>
          <a:graphicData uri="http://schemas.openxmlformats.org/presentationml/2006/ole">
            <mc:AlternateContent xmlns:mc="http://schemas.openxmlformats.org/markup-compatibility/2006">
              <mc:Choice xmlns:v="urn:schemas-microsoft-com:vml" Requires="v">
                <p:oleObj spid="_x0000_s6411" name="" r:id="rId2" imgW="944880" imgH="249555" progId="Equation.Ribbit">
                  <p:embed/>
                </p:oleObj>
              </mc:Choice>
              <mc:Fallback>
                <p:oleObj name="" r:id="rId2" imgW="944880" imgH="249555" progId="Equation.Ribbit">
                  <p:embed/>
                  <p:pic>
                    <p:nvPicPr>
                      <p:cNvPr id="0" name="图片 6144"/>
                      <p:cNvPicPr/>
                      <p:nvPr/>
                    </p:nvPicPr>
                    <p:blipFill>
                      <a:blip r:embed="rId3"/>
                      <a:stretch>
                        <a:fillRect/>
                      </a:stretch>
                    </p:blipFill>
                    <p:spPr>
                      <a:xfrm>
                        <a:off x="1970877" y="2689599"/>
                        <a:ext cx="944880" cy="249555"/>
                      </a:xfrm>
                      <a:prstGeom prst="rect">
                        <a:avLst/>
                      </a:prstGeom>
                    </p:spPr>
                  </p:pic>
                </p:oleObj>
              </mc:Fallback>
            </mc:AlternateContent>
          </a:graphicData>
        </a:graphic>
      </p:graphicFrame>
      <p:sp>
        <p:nvSpPr>
          <p:cNvPr id="7" name="文本框 6"/>
          <p:cNvSpPr txBox="1"/>
          <p:nvPr/>
        </p:nvSpPr>
        <p:spPr>
          <a:xfrm>
            <a:off x="612612" y="2990198"/>
            <a:ext cx="3153410"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       为地理系下三个方向的磁强。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8" name="对象 7">
            <a:hlinkClick r:id="" action="ppaction://ole?verb=0"/>
          </p:cNvPr>
          <p:cNvGraphicFramePr>
            <a:graphicFrameLocks noChangeAspect="1"/>
          </p:cNvGraphicFramePr>
          <p:nvPr/>
        </p:nvGraphicFramePr>
        <p:xfrm>
          <a:off x="1063177" y="3089006"/>
          <a:ext cx="225977" cy="183949"/>
        </p:xfrm>
        <a:graphic>
          <a:graphicData uri="http://schemas.openxmlformats.org/presentationml/2006/ole">
            <mc:AlternateContent xmlns:mc="http://schemas.openxmlformats.org/markup-compatibility/2006">
              <mc:Choice xmlns:v="urn:schemas-microsoft-com:vml" Requires="v">
                <p:oleObj spid="_x0000_s6412" name="" r:id="rId4" imgW="235585" imgH="191770" progId="Equation.Ribbit">
                  <p:embed/>
                </p:oleObj>
              </mc:Choice>
              <mc:Fallback>
                <p:oleObj name="" r:id="rId4" imgW="235585" imgH="191770" progId="Equation.Ribbit">
                  <p:embed/>
                  <p:pic>
                    <p:nvPicPr>
                      <p:cNvPr id="0" name="图片 6145"/>
                      <p:cNvPicPr/>
                      <p:nvPr/>
                    </p:nvPicPr>
                    <p:blipFill>
                      <a:blip r:embed="rId5"/>
                      <a:stretch>
                        <a:fillRect/>
                      </a:stretch>
                    </p:blipFill>
                    <p:spPr>
                      <a:xfrm>
                        <a:off x="1063177" y="3089006"/>
                        <a:ext cx="225977" cy="183949"/>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915478" y="3590553"/>
          <a:ext cx="994410" cy="758825"/>
        </p:xfrm>
        <a:graphic>
          <a:graphicData uri="http://schemas.openxmlformats.org/presentationml/2006/ole">
            <mc:AlternateContent xmlns:mc="http://schemas.openxmlformats.org/markup-compatibility/2006">
              <mc:Choice xmlns:v="urn:schemas-microsoft-com:vml" Requires="v">
                <p:oleObj spid="_x0000_s6413" name="" r:id="rId6" imgW="994410" imgH="758825" progId="Equation.Ribbit">
                  <p:embed/>
                </p:oleObj>
              </mc:Choice>
              <mc:Fallback>
                <p:oleObj name="" r:id="rId6" imgW="994410" imgH="758825" progId="Equation.Ribbit">
                  <p:embed/>
                  <p:pic>
                    <p:nvPicPr>
                      <p:cNvPr id="0" name="图片 6145"/>
                      <p:cNvPicPr/>
                      <p:nvPr/>
                    </p:nvPicPr>
                    <p:blipFill>
                      <a:blip r:embed="rId7"/>
                      <a:stretch>
                        <a:fillRect/>
                      </a:stretch>
                    </p:blipFill>
                    <p:spPr>
                      <a:xfrm>
                        <a:off x="1915478" y="3590553"/>
                        <a:ext cx="994410" cy="758825"/>
                      </a:xfrm>
                      <a:prstGeom prst="rect">
                        <a:avLst/>
                      </a:prstGeom>
                    </p:spPr>
                  </p:pic>
                </p:oleObj>
              </mc:Fallback>
            </mc:AlternateContent>
          </a:graphicData>
        </a:graphic>
      </p:graphicFrame>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融合磁力计的滤波模型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21" name="文本框 20"/>
          <p:cNvSpPr txBox="1"/>
          <p:nvPr/>
        </p:nvSpPr>
        <p:spPr>
          <a:xfrm>
            <a:off x="4586605" y="1229995"/>
            <a:ext cx="3728085" cy="1753235"/>
          </a:xfrm>
          <a:prstGeom prst="rect">
            <a:avLst/>
          </a:prstGeom>
          <a:noFill/>
        </p:spPr>
        <p:txBody>
          <a:bodyPr wrap="square" rtlCol="0" anchor="t">
            <a:spAutoFit/>
          </a:bodyPr>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实际中，磁强值可以通过查表得到。即已知地球上多个经纬度点处的磁强值，那么可以根据当地经纬度插值得到当地的磁强值。</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课程页面提供了代码，可下载参考。此处代码仅是为了展示实际中的使用方法，不需用在作业中。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融合磁力计的滤波方法</a:t>
            </a:r>
            <a:endParaRPr lang="zh-CN" altLang="en-US" b="1">
              <a:solidFill>
                <a:srgbClr val="464646"/>
              </a:solidFill>
              <a:latin typeface="微软雅黑" panose="020B0503020204020204" charset="-122"/>
              <a:ea typeface="微软雅黑" panose="020B0503020204020204" charset="-122"/>
            </a:endParaRPr>
          </a:p>
        </p:txBody>
      </p:sp>
      <p:sp>
        <p:nvSpPr>
          <p:cNvPr id="13" name="文本框 12"/>
          <p:cNvSpPr txBox="1"/>
          <p:nvPr/>
        </p:nvSpPr>
        <p:spPr>
          <a:xfrm>
            <a:off x="4931247" y="1229978"/>
            <a:ext cx="3455670" cy="368300"/>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因此测量值与真实值之间的关系，展开可以写为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4" name="对象 13">
            <a:hlinkClick r:id="" action="ppaction://ole?verb=0"/>
          </p:cNvPr>
          <p:cNvGraphicFramePr>
            <a:graphicFrameLocks noChangeAspect="1"/>
          </p:cNvGraphicFramePr>
          <p:nvPr/>
        </p:nvGraphicFramePr>
        <p:xfrm>
          <a:off x="4990512" y="1608121"/>
          <a:ext cx="3540876" cy="921711"/>
        </p:xfrm>
        <a:graphic>
          <a:graphicData uri="http://schemas.openxmlformats.org/presentationml/2006/ole">
            <mc:AlternateContent xmlns:mc="http://schemas.openxmlformats.org/markup-compatibility/2006">
              <mc:Choice xmlns:v="urn:schemas-microsoft-com:vml" Requires="v">
                <p:oleObj spid="_x0000_s6414" name="" r:id="rId2" imgW="3820160" imgH="994410" progId="Equation.Ribbit">
                  <p:embed/>
                </p:oleObj>
              </mc:Choice>
              <mc:Fallback>
                <p:oleObj name="" r:id="rId2" imgW="3820160" imgH="994410" progId="Equation.Ribbit">
                  <p:embed/>
                  <p:pic>
                    <p:nvPicPr>
                      <p:cNvPr id="0" name="图片 6146"/>
                      <p:cNvPicPr/>
                      <p:nvPr/>
                    </p:nvPicPr>
                    <p:blipFill>
                      <a:blip r:embed="rId3"/>
                      <a:stretch>
                        <a:fillRect/>
                      </a:stretch>
                    </p:blipFill>
                    <p:spPr>
                      <a:xfrm>
                        <a:off x="4990512" y="1608121"/>
                        <a:ext cx="3540876" cy="921711"/>
                      </a:xfrm>
                      <a:prstGeom prst="rect">
                        <a:avLst/>
                      </a:prstGeom>
                    </p:spPr>
                  </p:pic>
                </p:oleObj>
              </mc:Fallback>
            </mc:AlternateContent>
          </a:graphicData>
        </a:graphic>
      </p:graphicFrame>
      <p:sp>
        <p:nvSpPr>
          <p:cNvPr id="15" name="文本框 14"/>
          <p:cNvSpPr txBox="1"/>
          <p:nvPr/>
        </p:nvSpPr>
        <p:spPr>
          <a:xfrm>
            <a:off x="4931247" y="2611738"/>
            <a:ext cx="3455670" cy="33669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6" name="对象 15">
            <a:hlinkClick r:id="" action="ppaction://ole?verb=0"/>
          </p:cNvPr>
          <p:cNvGraphicFramePr>
            <a:graphicFrameLocks noChangeAspect="1"/>
          </p:cNvGraphicFramePr>
          <p:nvPr/>
        </p:nvGraphicFramePr>
        <p:xfrm>
          <a:off x="5292245" y="2989881"/>
          <a:ext cx="2577521" cy="228767"/>
        </p:xfrm>
        <a:graphic>
          <a:graphicData uri="http://schemas.openxmlformats.org/presentationml/2006/ole">
            <mc:AlternateContent xmlns:mc="http://schemas.openxmlformats.org/markup-compatibility/2006">
              <mc:Choice xmlns:v="urn:schemas-microsoft-com:vml" Requires="v">
                <p:oleObj spid="_x0000_s6415" name="" r:id="rId4" imgW="2733040" imgH="242570" progId="Equation.Ribbit">
                  <p:embed/>
                </p:oleObj>
              </mc:Choice>
              <mc:Fallback>
                <p:oleObj name="" r:id="rId4" imgW="2733040" imgH="242570" progId="Equation.Ribbit">
                  <p:embed/>
                  <p:pic>
                    <p:nvPicPr>
                      <p:cNvPr id="0" name="图片 6147"/>
                      <p:cNvPicPr/>
                      <p:nvPr/>
                    </p:nvPicPr>
                    <p:blipFill>
                      <a:blip r:embed="rId5"/>
                      <a:stretch>
                        <a:fillRect/>
                      </a:stretch>
                    </p:blipFill>
                    <p:spPr>
                      <a:xfrm>
                        <a:off x="5292245" y="2989881"/>
                        <a:ext cx="2577521" cy="228767"/>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5292563" y="3400091"/>
          <a:ext cx="2566142" cy="228767"/>
        </p:xfrm>
        <a:graphic>
          <a:graphicData uri="http://schemas.openxmlformats.org/presentationml/2006/ole">
            <mc:AlternateContent xmlns:mc="http://schemas.openxmlformats.org/markup-compatibility/2006">
              <mc:Choice xmlns:v="urn:schemas-microsoft-com:vml" Requires="v">
                <p:oleObj spid="_x0000_s6416" name="" r:id="rId6" imgW="2720975" imgH="242570" progId="Equation.Ribbit">
                  <p:embed/>
                </p:oleObj>
              </mc:Choice>
              <mc:Fallback>
                <p:oleObj name="" r:id="rId6" imgW="2720975" imgH="242570" progId="Equation.Ribbit">
                  <p:embed/>
                  <p:pic>
                    <p:nvPicPr>
                      <p:cNvPr id="0" name="图片 6148"/>
                      <p:cNvPicPr/>
                      <p:nvPr/>
                    </p:nvPicPr>
                    <p:blipFill>
                      <a:blip r:embed="rId7"/>
                      <a:stretch>
                        <a:fillRect/>
                      </a:stretch>
                    </p:blipFill>
                    <p:spPr>
                      <a:xfrm>
                        <a:off x="5292563" y="3400091"/>
                        <a:ext cx="2566142" cy="228767"/>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5304310" y="3796331"/>
          <a:ext cx="2726040" cy="228767"/>
        </p:xfrm>
        <a:graphic>
          <a:graphicData uri="http://schemas.openxmlformats.org/presentationml/2006/ole">
            <mc:AlternateContent xmlns:mc="http://schemas.openxmlformats.org/markup-compatibility/2006">
              <mc:Choice xmlns:v="urn:schemas-microsoft-com:vml" Requires="v">
                <p:oleObj spid="_x0000_s6417" name="" r:id="rId8" imgW="2890520" imgH="242570" progId="Equation.Ribbit">
                  <p:embed/>
                </p:oleObj>
              </mc:Choice>
              <mc:Fallback>
                <p:oleObj name="" r:id="rId8" imgW="2890520" imgH="242570" progId="Equation.Ribbit">
                  <p:embed/>
                  <p:pic>
                    <p:nvPicPr>
                      <p:cNvPr id="0" name="图片 6149"/>
                      <p:cNvPicPr/>
                      <p:nvPr/>
                    </p:nvPicPr>
                    <p:blipFill>
                      <a:blip r:embed="rId9"/>
                      <a:stretch>
                        <a:fillRect/>
                      </a:stretch>
                    </p:blipFill>
                    <p:spPr>
                      <a:xfrm>
                        <a:off x="5304310" y="3796331"/>
                        <a:ext cx="2726040" cy="228767"/>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nvGraphicFramePr>
        <p:xfrm>
          <a:off x="5310660" y="4196381"/>
          <a:ext cx="2715260" cy="228767"/>
        </p:xfrm>
        <a:graphic>
          <a:graphicData uri="http://schemas.openxmlformats.org/presentationml/2006/ole">
            <mc:AlternateContent xmlns:mc="http://schemas.openxmlformats.org/markup-compatibility/2006">
              <mc:Choice xmlns:v="urn:schemas-microsoft-com:vml" Requires="v">
                <p:oleObj spid="_x0000_s6418" name="" r:id="rId10" imgW="2879090" imgH="242570" progId="Equation.Ribbit">
                  <p:embed/>
                </p:oleObj>
              </mc:Choice>
              <mc:Fallback>
                <p:oleObj name="" r:id="rId10" imgW="2879090" imgH="242570" progId="Equation.Ribbit">
                  <p:embed/>
                  <p:pic>
                    <p:nvPicPr>
                      <p:cNvPr id="0" name="图片 6150"/>
                      <p:cNvPicPr/>
                      <p:nvPr/>
                    </p:nvPicPr>
                    <p:blipFill>
                      <a:blip r:embed="rId11"/>
                      <a:stretch>
                        <a:fillRect/>
                      </a:stretch>
                    </p:blipFill>
                    <p:spPr>
                      <a:xfrm>
                        <a:off x="5310660" y="4196381"/>
                        <a:ext cx="2715260" cy="228767"/>
                      </a:xfrm>
                      <a:prstGeom prst="rect">
                        <a:avLst/>
                      </a:prstGeom>
                    </p:spPr>
                  </p:pic>
                </p:oleObj>
              </mc:Fallback>
            </mc:AlternateContent>
          </a:graphicData>
        </a:graphic>
      </p:graphicFrame>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融合磁力计的滤波模型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4" name="对象 3">
            <a:hlinkClick r:id="" action="ppaction://ole?verb=0"/>
          </p:cNvPr>
          <p:cNvGraphicFramePr>
            <a:graphicFrameLocks noChangeAspect="1"/>
          </p:cNvGraphicFramePr>
          <p:nvPr/>
        </p:nvGraphicFramePr>
        <p:xfrm>
          <a:off x="1043481" y="2396097"/>
          <a:ext cx="1998345" cy="258445"/>
        </p:xfrm>
        <a:graphic>
          <a:graphicData uri="http://schemas.openxmlformats.org/presentationml/2006/ole">
            <mc:AlternateContent xmlns:mc="http://schemas.openxmlformats.org/markup-compatibility/2006">
              <mc:Choice xmlns:v="urn:schemas-microsoft-com:vml" Requires="v">
                <p:oleObj spid="_x0000_s78236" name="" r:id="rId12" imgW="1998345" imgH="258445" progId="Equation.Ribbit">
                  <p:embed/>
                </p:oleObj>
              </mc:Choice>
              <mc:Fallback>
                <p:oleObj name="" r:id="rId12" imgW="1998345" imgH="258445" progId="Equation.Ribbit">
                  <p:embed/>
                  <p:pic>
                    <p:nvPicPr>
                      <p:cNvPr id="0" name="图片 3075"/>
                      <p:cNvPicPr/>
                      <p:nvPr/>
                    </p:nvPicPr>
                    <p:blipFill>
                      <a:blip r:embed="rId13"/>
                      <a:stretch>
                        <a:fillRect/>
                      </a:stretch>
                    </p:blipFill>
                    <p:spPr>
                      <a:xfrm>
                        <a:off x="1043481" y="2396097"/>
                        <a:ext cx="1998345" cy="25844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1036179" y="3279700"/>
          <a:ext cx="1738630" cy="242570"/>
        </p:xfrm>
        <a:graphic>
          <a:graphicData uri="http://schemas.openxmlformats.org/presentationml/2006/ole">
            <mc:AlternateContent xmlns:mc="http://schemas.openxmlformats.org/markup-compatibility/2006">
              <mc:Choice xmlns:v="urn:schemas-microsoft-com:vml" Requires="v">
                <p:oleObj spid="_x0000_s78237" name="" r:id="rId14" imgW="1738630" imgH="242570" progId="Equation.Ribbit">
                  <p:embed/>
                </p:oleObj>
              </mc:Choice>
              <mc:Fallback>
                <p:oleObj name="" r:id="rId14" imgW="1738630" imgH="242570" progId="Equation.Ribbit">
                  <p:embed/>
                  <p:pic>
                    <p:nvPicPr>
                      <p:cNvPr id="0" name="图片 3076"/>
                      <p:cNvPicPr/>
                      <p:nvPr/>
                    </p:nvPicPr>
                    <p:blipFill>
                      <a:blip r:embed="rId15"/>
                      <a:stretch>
                        <a:fillRect/>
                      </a:stretch>
                    </p:blipFill>
                    <p:spPr>
                      <a:xfrm>
                        <a:off x="1036179" y="3279700"/>
                        <a:ext cx="1738630" cy="24257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1055864" y="4154095"/>
          <a:ext cx="1750060" cy="242570"/>
        </p:xfrm>
        <a:graphic>
          <a:graphicData uri="http://schemas.openxmlformats.org/presentationml/2006/ole">
            <mc:AlternateContent xmlns:mc="http://schemas.openxmlformats.org/markup-compatibility/2006">
              <mc:Choice xmlns:v="urn:schemas-microsoft-com:vml" Requires="v">
                <p:oleObj spid="_x0000_s78238" name="" r:id="rId16" imgW="1750060" imgH="242570" progId="Equation.Ribbit">
                  <p:embed/>
                </p:oleObj>
              </mc:Choice>
              <mc:Fallback>
                <p:oleObj name="" r:id="rId16" imgW="1750060" imgH="242570" progId="Equation.Ribbit">
                  <p:embed/>
                  <p:pic>
                    <p:nvPicPr>
                      <p:cNvPr id="0" name="图片 3077"/>
                      <p:cNvPicPr/>
                      <p:nvPr/>
                    </p:nvPicPr>
                    <p:blipFill>
                      <a:blip r:embed="rId17"/>
                      <a:stretch>
                        <a:fillRect/>
                      </a:stretch>
                    </p:blipFill>
                    <p:spPr>
                      <a:xfrm>
                        <a:off x="1055864" y="4154095"/>
                        <a:ext cx="1750060" cy="242570"/>
                      </a:xfrm>
                      <a:prstGeom prst="rect">
                        <a:avLst/>
                      </a:prstGeom>
                    </p:spPr>
                  </p:pic>
                </p:oleObj>
              </mc:Fallback>
            </mc:AlternateContent>
          </a:graphicData>
        </a:graphic>
      </p:graphicFrame>
      <p:graphicFrame>
        <p:nvGraphicFramePr>
          <p:cNvPr id="23" name="对象 22">
            <a:hlinkClick r:id="" action="ppaction://ole?verb=0"/>
          </p:cNvPr>
          <p:cNvGraphicFramePr>
            <a:graphicFrameLocks noChangeAspect="1"/>
          </p:cNvGraphicFramePr>
          <p:nvPr/>
        </p:nvGraphicFramePr>
        <p:xfrm>
          <a:off x="1045704" y="2691690"/>
          <a:ext cx="1750060" cy="242570"/>
        </p:xfrm>
        <a:graphic>
          <a:graphicData uri="http://schemas.openxmlformats.org/presentationml/2006/ole">
            <mc:AlternateContent xmlns:mc="http://schemas.openxmlformats.org/markup-compatibility/2006">
              <mc:Choice xmlns:v="urn:schemas-microsoft-com:vml" Requires="v">
                <p:oleObj spid="_x0000_s78239" name="" r:id="rId18" imgW="1750060" imgH="242570" progId="Equation.Ribbit">
                  <p:embed/>
                </p:oleObj>
              </mc:Choice>
              <mc:Fallback>
                <p:oleObj name="" r:id="rId18" imgW="1750060" imgH="242570" progId="Equation.Ribbit">
                  <p:embed/>
                  <p:pic>
                    <p:nvPicPr>
                      <p:cNvPr id="0" name="图片 3078"/>
                      <p:cNvPicPr/>
                      <p:nvPr/>
                    </p:nvPicPr>
                    <p:blipFill>
                      <a:blip r:embed="rId19"/>
                      <a:stretch>
                        <a:fillRect/>
                      </a:stretch>
                    </p:blipFill>
                    <p:spPr>
                      <a:xfrm>
                        <a:off x="1045704" y="2691690"/>
                        <a:ext cx="1750060" cy="24257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1045386" y="3554972"/>
          <a:ext cx="1998345" cy="258445"/>
        </p:xfrm>
        <a:graphic>
          <a:graphicData uri="http://schemas.openxmlformats.org/presentationml/2006/ole">
            <mc:AlternateContent xmlns:mc="http://schemas.openxmlformats.org/markup-compatibility/2006">
              <mc:Choice xmlns:v="urn:schemas-microsoft-com:vml" Requires="v">
                <p:oleObj spid="_x0000_s78240" name="" r:id="rId20" imgW="1998345" imgH="258445" progId="Equation.Ribbit">
                  <p:embed/>
                </p:oleObj>
              </mc:Choice>
              <mc:Fallback>
                <p:oleObj name="" r:id="rId20" imgW="1998345" imgH="258445" progId="Equation.Ribbit">
                  <p:embed/>
                  <p:pic>
                    <p:nvPicPr>
                      <p:cNvPr id="0" name="图片 3079"/>
                      <p:cNvPicPr/>
                      <p:nvPr/>
                    </p:nvPicPr>
                    <p:blipFill>
                      <a:blip r:embed="rId21"/>
                      <a:stretch>
                        <a:fillRect/>
                      </a:stretch>
                    </p:blipFill>
                    <p:spPr>
                      <a:xfrm>
                        <a:off x="1045386" y="3554972"/>
                        <a:ext cx="1998345" cy="258445"/>
                      </a:xfrm>
                      <a:prstGeom prst="rect">
                        <a:avLst/>
                      </a:prstGeom>
                    </p:spPr>
                  </p:pic>
                </p:oleObj>
              </mc:Fallback>
            </mc:AlternateContent>
          </a:graphicData>
        </a:graphic>
      </p:graphicFrame>
      <p:graphicFrame>
        <p:nvGraphicFramePr>
          <p:cNvPr id="25" name="对象 24">
            <a:hlinkClick r:id="" action="ppaction://ole?verb=0"/>
          </p:cNvPr>
          <p:cNvGraphicFramePr>
            <a:graphicFrameLocks noChangeAspect="1"/>
          </p:cNvGraphicFramePr>
          <p:nvPr/>
        </p:nvGraphicFramePr>
        <p:xfrm>
          <a:off x="1057134" y="4431590"/>
          <a:ext cx="1738630" cy="242570"/>
        </p:xfrm>
        <a:graphic>
          <a:graphicData uri="http://schemas.openxmlformats.org/presentationml/2006/ole">
            <mc:AlternateContent xmlns:mc="http://schemas.openxmlformats.org/markup-compatibility/2006">
              <mc:Choice xmlns:v="urn:schemas-microsoft-com:vml" Requires="v">
                <p:oleObj spid="_x0000_s78241" name="" r:id="rId22" imgW="1738630" imgH="242570" progId="Equation.Ribbit">
                  <p:embed/>
                </p:oleObj>
              </mc:Choice>
              <mc:Fallback>
                <p:oleObj name="" r:id="rId22" imgW="1738630" imgH="242570" progId="Equation.Ribbit">
                  <p:embed/>
                  <p:pic>
                    <p:nvPicPr>
                      <p:cNvPr id="0" name="图片 3080"/>
                      <p:cNvPicPr/>
                      <p:nvPr/>
                    </p:nvPicPr>
                    <p:blipFill>
                      <a:blip r:embed="rId23"/>
                      <a:stretch>
                        <a:fillRect/>
                      </a:stretch>
                    </p:blipFill>
                    <p:spPr>
                      <a:xfrm>
                        <a:off x="1057134" y="4431590"/>
                        <a:ext cx="1738630" cy="24257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1045069" y="2976170"/>
          <a:ext cx="1738630" cy="242570"/>
        </p:xfrm>
        <a:graphic>
          <a:graphicData uri="http://schemas.openxmlformats.org/presentationml/2006/ole">
            <mc:AlternateContent xmlns:mc="http://schemas.openxmlformats.org/markup-compatibility/2006">
              <mc:Choice xmlns:v="urn:schemas-microsoft-com:vml" Requires="v">
                <p:oleObj spid="_x0000_s78242" name="" r:id="rId24" imgW="1738630" imgH="242570" progId="Equation.Ribbit">
                  <p:embed/>
                </p:oleObj>
              </mc:Choice>
              <mc:Fallback>
                <p:oleObj name="" r:id="rId24" imgW="1738630" imgH="242570" progId="Equation.Ribbit">
                  <p:embed/>
                  <p:pic>
                    <p:nvPicPr>
                      <p:cNvPr id="0" name="图片 3081"/>
                      <p:cNvPicPr/>
                      <p:nvPr/>
                    </p:nvPicPr>
                    <p:blipFill>
                      <a:blip r:embed="rId25"/>
                      <a:stretch>
                        <a:fillRect/>
                      </a:stretch>
                    </p:blipFill>
                    <p:spPr>
                      <a:xfrm>
                        <a:off x="1045069" y="2976170"/>
                        <a:ext cx="1738630" cy="24257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1052689" y="3855010"/>
          <a:ext cx="1750060" cy="242570"/>
        </p:xfrm>
        <a:graphic>
          <a:graphicData uri="http://schemas.openxmlformats.org/presentationml/2006/ole">
            <mc:AlternateContent xmlns:mc="http://schemas.openxmlformats.org/markup-compatibility/2006">
              <mc:Choice xmlns:v="urn:schemas-microsoft-com:vml" Requires="v">
                <p:oleObj spid="_x0000_s78243" name="" r:id="rId26" imgW="1750060" imgH="242570" progId="Equation.Ribbit">
                  <p:embed/>
                </p:oleObj>
              </mc:Choice>
              <mc:Fallback>
                <p:oleObj name="" r:id="rId26" imgW="1750060" imgH="242570" progId="Equation.Ribbit">
                  <p:embed/>
                  <p:pic>
                    <p:nvPicPr>
                      <p:cNvPr id="0" name="图片 3082"/>
                      <p:cNvPicPr/>
                      <p:nvPr/>
                    </p:nvPicPr>
                    <p:blipFill>
                      <a:blip r:embed="rId27"/>
                      <a:stretch>
                        <a:fillRect/>
                      </a:stretch>
                    </p:blipFill>
                    <p:spPr>
                      <a:xfrm>
                        <a:off x="1052689" y="3855010"/>
                        <a:ext cx="1750060" cy="24257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043481" y="4722737"/>
          <a:ext cx="1998345" cy="258445"/>
        </p:xfrm>
        <a:graphic>
          <a:graphicData uri="http://schemas.openxmlformats.org/presentationml/2006/ole">
            <mc:AlternateContent xmlns:mc="http://schemas.openxmlformats.org/markup-compatibility/2006">
              <mc:Choice xmlns:v="urn:schemas-microsoft-com:vml" Requires="v">
                <p:oleObj spid="_x0000_s78244" name="" r:id="rId28" imgW="1998345" imgH="258445" progId="Equation.Ribbit">
                  <p:embed/>
                </p:oleObj>
              </mc:Choice>
              <mc:Fallback>
                <p:oleObj name="" r:id="rId28" imgW="1998345" imgH="258445" progId="Equation.Ribbit">
                  <p:embed/>
                  <p:pic>
                    <p:nvPicPr>
                      <p:cNvPr id="0" name="图片 3083"/>
                      <p:cNvPicPr/>
                      <p:nvPr/>
                    </p:nvPicPr>
                    <p:blipFill>
                      <a:blip r:embed="rId29"/>
                      <a:stretch>
                        <a:fillRect/>
                      </a:stretch>
                    </p:blipFill>
                    <p:spPr>
                      <a:xfrm>
                        <a:off x="1043481" y="4722737"/>
                        <a:ext cx="1998345" cy="25844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715010" y="1516604"/>
          <a:ext cx="2990215" cy="800100"/>
        </p:xfrm>
        <a:graphic>
          <a:graphicData uri="http://schemas.openxmlformats.org/presentationml/2006/ole">
            <mc:AlternateContent xmlns:mc="http://schemas.openxmlformats.org/markup-compatibility/2006">
              <mc:Choice xmlns:v="urn:schemas-microsoft-com:vml" Requires="v">
                <p:oleObj spid="_x0000_s78235" name="" r:id="rId30" imgW="2990215" imgH="800100" progId="Equation.Ribbit">
                  <p:embed/>
                </p:oleObj>
              </mc:Choice>
              <mc:Fallback>
                <p:oleObj name="" r:id="rId30" imgW="2990215" imgH="800100" progId="Equation.Ribbit">
                  <p:embed/>
                  <p:pic>
                    <p:nvPicPr>
                      <p:cNvPr id="0" name="图片 3074"/>
                      <p:cNvPicPr/>
                      <p:nvPr/>
                    </p:nvPicPr>
                    <p:blipFill>
                      <a:blip r:embed="rId31"/>
                      <a:stretch>
                        <a:fillRect/>
                      </a:stretch>
                    </p:blipFill>
                    <p:spPr>
                      <a:xfrm>
                        <a:off x="715010" y="1516604"/>
                        <a:ext cx="2990215" cy="800100"/>
                      </a:xfrm>
                      <a:prstGeom prst="rect">
                        <a:avLst/>
                      </a:prstGeom>
                    </p:spPr>
                  </p:pic>
                </p:oleObj>
              </mc:Fallback>
            </mc:AlternateContent>
          </a:graphicData>
        </a:graphic>
      </p:graphicFrame>
      <p:sp>
        <p:nvSpPr>
          <p:cNvPr id="29" name="文本框 28"/>
          <p:cNvSpPr txBox="1"/>
          <p:nvPr/>
        </p:nvSpPr>
        <p:spPr>
          <a:xfrm>
            <a:off x="621665" y="1136015"/>
            <a:ext cx="2791460" cy="368300"/>
          </a:xfrm>
          <a:prstGeom prst="rect">
            <a:avLst/>
          </a:prstGeom>
          <a:noFill/>
        </p:spPr>
        <p:txBody>
          <a:bodyPr wrap="square" rtlCol="0" anchor="t">
            <a:spAutoFit/>
          </a:bodyPr>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由于四元数与旋转矩阵之间有如下关系</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融合磁力计的滤波方法</a:t>
            </a:r>
            <a:endParaRPr lang="zh-CN" altLang="en-US" b="1">
              <a:solidFill>
                <a:srgbClr val="464646"/>
              </a:solidFill>
              <a:latin typeface="微软雅黑" panose="020B0503020204020204" charset="-122"/>
              <a:ea typeface="微软雅黑" panose="020B0503020204020204" charset="-122"/>
            </a:endParaRPr>
          </a:p>
        </p:txBody>
      </p:sp>
      <p:sp>
        <p:nvSpPr>
          <p:cNvPr id="28" name="文本框 27"/>
          <p:cNvSpPr txBox="1"/>
          <p:nvPr/>
        </p:nvSpPr>
        <p:spPr>
          <a:xfrm>
            <a:off x="621665" y="1220925"/>
            <a:ext cx="3590571" cy="922020"/>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需要磁力计提供观测的场景，往往没有其他的姿态观测，因此在观测量中把姿态观测去掉，此时观测量写为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9" name="对象 28">
            <a:hlinkClick r:id="" action="ppaction://ole?verb=0"/>
          </p:cNvPr>
          <p:cNvGraphicFramePr>
            <a:graphicFrameLocks noChangeAspect="1"/>
          </p:cNvGraphicFramePr>
          <p:nvPr/>
        </p:nvGraphicFramePr>
        <p:xfrm>
          <a:off x="1740356" y="2091900"/>
          <a:ext cx="1353185" cy="306070"/>
        </p:xfrm>
        <a:graphic>
          <a:graphicData uri="http://schemas.openxmlformats.org/presentationml/2006/ole">
            <mc:AlternateContent xmlns:mc="http://schemas.openxmlformats.org/markup-compatibility/2006">
              <mc:Choice xmlns:v="urn:schemas-microsoft-com:vml" Requires="v">
                <p:oleObj spid="_x0000_s94369" name="" r:id="rId2" imgW="1353185" imgH="306070" progId="Equation.Ribbit">
                  <p:embed/>
                </p:oleObj>
              </mc:Choice>
              <mc:Fallback>
                <p:oleObj name="" r:id="rId2" imgW="1353185" imgH="306070" progId="Equation.Ribbit">
                  <p:embed/>
                  <p:pic>
                    <p:nvPicPr>
                      <p:cNvPr id="0" name="图片 15363"/>
                      <p:cNvPicPr/>
                      <p:nvPr/>
                    </p:nvPicPr>
                    <p:blipFill>
                      <a:blip r:embed="rId3"/>
                      <a:stretch>
                        <a:fillRect/>
                      </a:stretch>
                    </p:blipFill>
                    <p:spPr>
                      <a:xfrm>
                        <a:off x="1740356" y="2091900"/>
                        <a:ext cx="1353185" cy="30607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703209" y="3037135"/>
          <a:ext cx="1427480" cy="195580"/>
        </p:xfrm>
        <a:graphic>
          <a:graphicData uri="http://schemas.openxmlformats.org/presentationml/2006/ole">
            <mc:AlternateContent xmlns:mc="http://schemas.openxmlformats.org/markup-compatibility/2006">
              <mc:Choice xmlns:v="urn:schemas-microsoft-com:vml" Requires="v">
                <p:oleObj spid="_x0000_s94370" name="" r:id="rId4" imgW="1427480" imgH="195580" progId="Equation.Ribbit">
                  <p:embed/>
                </p:oleObj>
              </mc:Choice>
              <mc:Fallback>
                <p:oleObj name="" r:id="rId4" imgW="1427480" imgH="195580" progId="Equation.Ribbit">
                  <p:embed/>
                  <p:pic>
                    <p:nvPicPr>
                      <p:cNvPr id="0" name="图片 15363"/>
                      <p:cNvPicPr/>
                      <p:nvPr/>
                    </p:nvPicPr>
                    <p:blipFill>
                      <a:blip r:embed="rId5"/>
                      <a:stretch>
                        <a:fillRect/>
                      </a:stretch>
                    </p:blipFill>
                    <p:spPr>
                      <a:xfrm>
                        <a:off x="1703209" y="3037135"/>
                        <a:ext cx="1427480" cy="195580"/>
                      </a:xfrm>
                      <a:prstGeom prst="rect">
                        <a:avLst/>
                      </a:prstGeom>
                    </p:spPr>
                  </p:pic>
                </p:oleObj>
              </mc:Fallback>
            </mc:AlternateContent>
          </a:graphicData>
        </a:graphic>
      </p:graphicFrame>
      <p:sp>
        <p:nvSpPr>
          <p:cNvPr id="20" name="文本框 19"/>
          <p:cNvSpPr txBox="1"/>
          <p:nvPr/>
        </p:nvSpPr>
        <p:spPr>
          <a:xfrm>
            <a:off x="621665" y="2627450"/>
            <a:ext cx="3154045" cy="336695"/>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观测方程形式不变</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1" name="文本框 20"/>
          <p:cNvSpPr txBox="1"/>
          <p:nvPr/>
        </p:nvSpPr>
        <p:spPr>
          <a:xfrm>
            <a:off x="621665" y="3423105"/>
            <a:ext cx="3154045"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各矩阵内容发生变化，其中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2" name="对象 31">
            <a:hlinkClick r:id="" action="ppaction://ole?verb=0"/>
          </p:cNvPr>
          <p:cNvGraphicFramePr>
            <a:graphicFrameLocks noChangeAspect="1"/>
          </p:cNvGraphicFramePr>
          <p:nvPr/>
        </p:nvGraphicFramePr>
        <p:xfrm>
          <a:off x="1205369" y="3835922"/>
          <a:ext cx="2423160" cy="509905"/>
        </p:xfrm>
        <a:graphic>
          <a:graphicData uri="http://schemas.openxmlformats.org/presentationml/2006/ole">
            <mc:AlternateContent xmlns:mc="http://schemas.openxmlformats.org/markup-compatibility/2006">
              <mc:Choice xmlns:v="urn:schemas-microsoft-com:vml" Requires="v">
                <p:oleObj spid="_x0000_s94371" name="" r:id="rId6" imgW="2423160" imgH="509905" progId="Equation.Ribbit">
                  <p:embed/>
                </p:oleObj>
              </mc:Choice>
              <mc:Fallback>
                <p:oleObj name="" r:id="rId6" imgW="2423160" imgH="509905" progId="Equation.Ribbit">
                  <p:embed/>
                  <p:pic>
                    <p:nvPicPr>
                      <p:cNvPr id="0" name="图片 15363"/>
                      <p:cNvPicPr/>
                      <p:nvPr/>
                    </p:nvPicPr>
                    <p:blipFill>
                      <a:blip r:embed="rId7"/>
                      <a:stretch>
                        <a:fillRect/>
                      </a:stretch>
                    </p:blipFill>
                    <p:spPr>
                      <a:xfrm>
                        <a:off x="1205369" y="3835922"/>
                        <a:ext cx="2423160" cy="509905"/>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nvGraphicFramePr>
        <p:xfrm>
          <a:off x="5062386" y="1678234"/>
          <a:ext cx="3298190" cy="306705"/>
        </p:xfrm>
        <a:graphic>
          <a:graphicData uri="http://schemas.openxmlformats.org/presentationml/2006/ole">
            <mc:AlternateContent xmlns:mc="http://schemas.openxmlformats.org/markup-compatibility/2006">
              <mc:Choice xmlns:v="urn:schemas-microsoft-com:vml" Requires="v">
                <p:oleObj spid="_x0000_s94372" name="" r:id="rId8" imgW="3298190" imgH="306705" progId="Equation.Ribbit">
                  <p:embed/>
                </p:oleObj>
              </mc:Choice>
              <mc:Fallback>
                <p:oleObj name="" r:id="rId8" imgW="3298190" imgH="306705" progId="Equation.Ribbit">
                  <p:embed/>
                  <p:pic>
                    <p:nvPicPr>
                      <p:cNvPr id="0" name="图片 16384"/>
                      <p:cNvPicPr/>
                      <p:nvPr/>
                    </p:nvPicPr>
                    <p:blipFill>
                      <a:blip r:embed="rId9"/>
                      <a:stretch>
                        <a:fillRect/>
                      </a:stretch>
                    </p:blipFill>
                    <p:spPr>
                      <a:xfrm>
                        <a:off x="5062386" y="1678234"/>
                        <a:ext cx="3298190" cy="306705"/>
                      </a:xfrm>
                      <a:prstGeom prst="rect">
                        <a:avLst/>
                      </a:prstGeom>
                    </p:spPr>
                  </p:pic>
                </p:oleObj>
              </mc:Fallback>
            </mc:AlternateContent>
          </a:graphicData>
        </a:graphic>
      </p:graphicFrame>
      <p:sp>
        <p:nvSpPr>
          <p:cNvPr id="22" name="文本框 21"/>
          <p:cNvSpPr txBox="1"/>
          <p:nvPr/>
        </p:nvSpPr>
        <p:spPr>
          <a:xfrm>
            <a:off x="4843253" y="1220925"/>
            <a:ext cx="3154045" cy="33669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噪声项变为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3" name="文本框 22"/>
          <p:cNvSpPr txBox="1"/>
          <p:nvPr/>
        </p:nvSpPr>
        <p:spPr>
          <a:xfrm>
            <a:off x="4843253" y="2193110"/>
            <a:ext cx="3154045" cy="336695"/>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它对应的系数矩阵为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7" name="对象 36">
            <a:hlinkClick r:id="" action="ppaction://ole?verb=0"/>
          </p:cNvPr>
          <p:cNvGraphicFramePr>
            <a:graphicFrameLocks noChangeAspect="1"/>
          </p:cNvGraphicFramePr>
          <p:nvPr/>
        </p:nvGraphicFramePr>
        <p:xfrm>
          <a:off x="5968848" y="2766096"/>
          <a:ext cx="794385" cy="198120"/>
        </p:xfrm>
        <a:graphic>
          <a:graphicData uri="http://schemas.openxmlformats.org/presentationml/2006/ole">
            <mc:AlternateContent xmlns:mc="http://schemas.openxmlformats.org/markup-compatibility/2006">
              <mc:Choice xmlns:v="urn:schemas-microsoft-com:vml" Requires="v">
                <p:oleObj spid="_x0000_s94373" name="" r:id="rId10" imgW="794385" imgH="198120" progId="Equation.Ribbit">
                  <p:embed/>
                </p:oleObj>
              </mc:Choice>
              <mc:Fallback>
                <p:oleObj name="" r:id="rId10" imgW="794385" imgH="198120" progId="Equation.Ribbit">
                  <p:embed/>
                  <p:pic>
                    <p:nvPicPr>
                      <p:cNvPr id="0" name="图片 3084"/>
                      <p:cNvPicPr/>
                      <p:nvPr/>
                    </p:nvPicPr>
                    <p:blipFill>
                      <a:blip r:embed="rId11"/>
                      <a:stretch>
                        <a:fillRect/>
                      </a:stretch>
                    </p:blipFill>
                    <p:spPr>
                      <a:xfrm>
                        <a:off x="5968848" y="2766096"/>
                        <a:ext cx="794385" cy="198120"/>
                      </a:xfrm>
                      <a:prstGeom prst="rect">
                        <a:avLst/>
                      </a:prstGeom>
                    </p:spPr>
                  </p:pic>
                </p:oleObj>
              </mc:Fallback>
            </mc:AlternateContent>
          </a:graphicData>
        </a:graphic>
      </p:graphicFrame>
      <p:sp>
        <p:nvSpPr>
          <p:cNvPr id="24" name="文本框 23"/>
          <p:cNvSpPr txBox="1"/>
          <p:nvPr/>
        </p:nvSpPr>
        <p:spPr>
          <a:xfrm>
            <a:off x="4843253" y="3112590"/>
            <a:ext cx="3154045" cy="336695"/>
          </a:xfrm>
          <a:prstGeom prst="rect">
            <a:avLst/>
          </a:prstGeom>
          <a:noFill/>
        </p:spPr>
        <p:txBody>
          <a:bodyPr wrap="square" rtlCol="0" anchor="t">
            <a:spAutoFit/>
          </a:bodyPr>
          <a:lstStyle/>
          <a:p>
            <a:pPr marR="0" lvl="0" indent="0" algn="just"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随后按照正常卡尔曼滤波流程进行即可。</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融合磁力计的滤波模型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281940" y="272415"/>
            <a:ext cx="2344420" cy="369570"/>
            <a:chOff x="444" y="429"/>
            <a:chExt cx="3692" cy="582"/>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444" y="459"/>
              <a:ext cx="535" cy="536"/>
            </a:xfrm>
            <a:prstGeom prst="rect">
              <a:avLst/>
            </a:prstGeom>
          </p:spPr>
        </p:pic>
        <p:sp>
          <p:nvSpPr>
            <p:cNvPr id="9" name="文本框 8"/>
            <p:cNvSpPr txBox="1"/>
            <p:nvPr/>
          </p:nvSpPr>
          <p:spPr>
            <a:xfrm>
              <a:off x="1057" y="429"/>
              <a:ext cx="3079" cy="582"/>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rPr>
                <a:t>目录</a:t>
              </a:r>
              <a:endParaRPr lang="en-US" altLang="zh-CN" b="1" dirty="0">
                <a:solidFill>
                  <a:srgbClr val="464646"/>
                </a:solidFill>
                <a:latin typeface="微软雅黑" panose="020B0503020204020204" charset="-122"/>
                <a:ea typeface="微软雅黑" panose="020B0503020204020204" charset="-122"/>
              </a:endParaRPr>
            </a:p>
          </p:txBody>
        </p:sp>
      </p:grpSp>
      <p:sp>
        <p:nvSpPr>
          <p:cNvPr id="11" name="文本框 10"/>
          <p:cNvSpPr txBox="1"/>
          <p:nvPr/>
        </p:nvSpPr>
        <p:spPr>
          <a:xfrm>
            <a:off x="3255645" y="136207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1.</a:t>
            </a:r>
            <a:r>
              <a:rPr lang="zh-CN" altLang="en-US" b="1" dirty="0">
                <a:solidFill>
                  <a:schemeClr val="bg1">
                    <a:lumMod val="85000"/>
                  </a:schemeClr>
                </a:solidFill>
                <a:latin typeface="微软雅黑" panose="020B0503020204020204" charset="-122"/>
                <a:ea typeface="微软雅黑" panose="020B0503020204020204" charset="-122"/>
              </a:rPr>
              <a:t> 融合编码器的滤波方法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17" name="文本框 16"/>
          <p:cNvSpPr txBox="1"/>
          <p:nvPr/>
        </p:nvSpPr>
        <p:spPr>
          <a:xfrm>
            <a:off x="3255645" y="198564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2. </a:t>
            </a:r>
            <a:r>
              <a:rPr lang="zh-CN" altLang="en-US" b="1" dirty="0">
                <a:solidFill>
                  <a:schemeClr val="bg1">
                    <a:lumMod val="85000"/>
                  </a:schemeClr>
                </a:solidFill>
                <a:latin typeface="微软雅黑" panose="020B0503020204020204" charset="-122"/>
                <a:ea typeface="微软雅黑" panose="020B0503020204020204" charset="-122"/>
              </a:rPr>
              <a:t>融合运动约束的滤波方法</a:t>
            </a:r>
            <a:endParaRPr lang="zh-CN" altLang="en-US" b="1" dirty="0">
              <a:solidFill>
                <a:schemeClr val="bg1">
                  <a:lumMod val="85000"/>
                </a:schemeClr>
              </a:solidFill>
              <a:latin typeface="微软雅黑" panose="020B0503020204020204" charset="-122"/>
              <a:ea typeface="微软雅黑" panose="020B0503020204020204" charset="-122"/>
            </a:endParaRPr>
          </a:p>
        </p:txBody>
      </p:sp>
      <p:sp>
        <p:nvSpPr>
          <p:cNvPr id="20" name="文本框 19"/>
          <p:cNvSpPr txBox="1"/>
          <p:nvPr/>
        </p:nvSpPr>
        <p:spPr>
          <a:xfrm>
            <a:off x="3255645" y="3265805"/>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4. </a:t>
            </a:r>
            <a:r>
              <a:rPr lang="zh-CN" altLang="en-US" b="1" dirty="0">
                <a:solidFill>
                  <a:schemeClr val="bg1">
                    <a:lumMod val="85000"/>
                  </a:schemeClr>
                </a:solidFill>
                <a:latin typeface="微软雅黑" panose="020B0503020204020204" charset="-122"/>
                <a:ea typeface="微软雅黑" panose="020B0503020204020204" charset="-122"/>
                <a:sym typeface="+mn-ea"/>
              </a:rPr>
              <a:t>融合磁力计的滤波方法</a:t>
            </a:r>
            <a:endParaRPr lang="zh-CN" altLang="en-US" b="1" dirty="0">
              <a:solidFill>
                <a:schemeClr val="bg1">
                  <a:lumMod val="8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3255645" y="3875405"/>
            <a:ext cx="3973830" cy="368300"/>
          </a:xfrm>
          <a:prstGeom prst="rect">
            <a:avLst/>
          </a:prstGeom>
          <a:noFill/>
        </p:spPr>
        <p:txBody>
          <a:bodyPr wrap="square" rtlCol="0">
            <a:spAutoFit/>
          </a:bodyPr>
          <a:lstStyle/>
          <a:p>
            <a:r>
              <a:rPr lang="en-US" altLang="zh-CN" b="1" dirty="0">
                <a:solidFill>
                  <a:schemeClr val="tx1"/>
                </a:solidFill>
                <a:latin typeface="微软雅黑" panose="020B0503020204020204" charset="-122"/>
                <a:ea typeface="微软雅黑" panose="020B0503020204020204" charset="-122"/>
              </a:rPr>
              <a:t>5. </a:t>
            </a:r>
            <a:r>
              <a:rPr lang="zh-CN" altLang="en-US" b="1" dirty="0">
                <a:solidFill>
                  <a:schemeClr val="tx1"/>
                </a:solidFill>
                <a:latin typeface="微软雅黑" panose="020B0503020204020204" charset="-122"/>
                <a:ea typeface="微软雅黑" panose="020B0503020204020204" charset="-122"/>
                <a:sym typeface="+mn-ea"/>
              </a:rPr>
              <a:t>融合点云特征的滤波方法</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文本框 7"/>
          <p:cNvSpPr txBox="1"/>
          <p:nvPr/>
        </p:nvSpPr>
        <p:spPr>
          <a:xfrm>
            <a:off x="3255645" y="2623820"/>
            <a:ext cx="397383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charset="-122"/>
                <a:ea typeface="微软雅黑" panose="020B0503020204020204" charset="-122"/>
              </a:rPr>
              <a:t>3. </a:t>
            </a:r>
            <a:r>
              <a:rPr lang="zh-CN" altLang="en-US" b="1" dirty="0">
                <a:solidFill>
                  <a:schemeClr val="bg1">
                    <a:lumMod val="85000"/>
                  </a:schemeClr>
                </a:solidFill>
                <a:latin typeface="微软雅黑" panose="020B0503020204020204" charset="-122"/>
                <a:ea typeface="微软雅黑" panose="020B0503020204020204" charset="-122"/>
              </a:rPr>
              <a:t>组合导航常见现象解释</a:t>
            </a:r>
            <a:endParaRPr lang="zh-CN" altLang="en-US" b="1" dirty="0">
              <a:solidFill>
                <a:schemeClr val="bg1">
                  <a:lumMod val="85000"/>
                </a:schemeClr>
              </a:solidFill>
              <a:latin typeface="微软雅黑" panose="020B0503020204020204" charset="-122"/>
              <a:ea typeface="微软雅黑" panose="020B0503020204020204" charset="-122"/>
            </a:endParaRPr>
          </a:p>
        </p:txBody>
      </p:sp>
      <p:pic>
        <p:nvPicPr>
          <p:cNvPr id="13" name="图片 12"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3234055"/>
            <a:ext cx="378460" cy="431800"/>
          </a:xfrm>
          <a:prstGeom prst="rect">
            <a:avLst/>
          </a:prstGeom>
          <a:solidFill>
            <a:schemeClr val="accent1">
              <a:lumMod val="40000"/>
              <a:lumOff val="60000"/>
            </a:schemeClr>
          </a:solidFill>
        </p:spPr>
      </p:pic>
      <p:pic>
        <p:nvPicPr>
          <p:cNvPr id="7" name="图片 6"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330325"/>
            <a:ext cx="378460" cy="431800"/>
          </a:xfrm>
          <a:prstGeom prst="rect">
            <a:avLst/>
          </a:prstGeom>
          <a:solidFill>
            <a:schemeClr val="accent1">
              <a:lumMod val="40000"/>
              <a:lumOff val="60000"/>
            </a:schemeClr>
          </a:solidFill>
        </p:spPr>
      </p:pic>
      <p:pic>
        <p:nvPicPr>
          <p:cNvPr id="10" name="图片 9"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1953895"/>
            <a:ext cx="378460" cy="431800"/>
          </a:xfrm>
          <a:prstGeom prst="rect">
            <a:avLst/>
          </a:prstGeom>
          <a:solidFill>
            <a:schemeClr val="accent1">
              <a:lumMod val="40000"/>
              <a:lumOff val="60000"/>
            </a:schemeClr>
          </a:solidFill>
        </p:spPr>
      </p:pic>
      <p:pic>
        <p:nvPicPr>
          <p:cNvPr id="14" name="图片 13" descr="E:\owncloud\刘达\2017年\深蓝学院\PPT模板\辅助图形3.png辅助图形3"/>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147000"/>
                    </a14:imgEffect>
                  </a14:imgLayer>
                </a14:imgProps>
              </a:ext>
            </a:extLst>
          </a:blip>
          <a:srcRect/>
          <a:stretch>
            <a:fillRect/>
          </a:stretch>
        </p:blipFill>
        <p:spPr>
          <a:xfrm>
            <a:off x="2820670" y="2592070"/>
            <a:ext cx="378460" cy="431800"/>
          </a:xfrm>
          <a:prstGeom prst="rect">
            <a:avLst/>
          </a:prstGeom>
          <a:solidFill>
            <a:schemeClr val="accent1">
              <a:lumMod val="40000"/>
              <a:lumOff val="60000"/>
            </a:schemeClr>
          </a:solidFill>
        </p:spPr>
      </p:pic>
      <p:pic>
        <p:nvPicPr>
          <p:cNvPr id="2" name="图片 1" descr="E:\owncloud\刘达\2017年\深蓝学院\PPT模板\辅助图形3.png辅助图形3"/>
          <p:cNvPicPr>
            <a:picLocks noChangeAspect="1"/>
          </p:cNvPicPr>
          <p:nvPr/>
        </p:nvPicPr>
        <p:blipFill>
          <a:blip r:embed="rId4"/>
          <a:srcRect/>
          <a:stretch>
            <a:fillRect/>
          </a:stretch>
        </p:blipFill>
        <p:spPr>
          <a:xfrm>
            <a:off x="2820670" y="3843655"/>
            <a:ext cx="378460" cy="432000"/>
          </a:xfrm>
          <a:prstGeom prst="rect">
            <a:avLst/>
          </a:prstGeom>
        </p:spPr>
      </p:pic>
      <p:sp>
        <p:nvSpPr>
          <p:cNvPr id="3" name="文本框 2"/>
          <p:cNvSpPr txBox="1"/>
          <p:nvPr/>
        </p:nvSpPr>
        <p:spPr>
          <a:xfrm>
            <a:off x="734060" y="4340225"/>
            <a:ext cx="6716395" cy="645160"/>
          </a:xfrm>
          <a:prstGeom prst="rect">
            <a:avLst/>
          </a:prstGeom>
          <a:noFill/>
        </p:spPr>
        <p:txBody>
          <a:bodyPr wrap="square" rtlCol="0">
            <a:spAutoFit/>
          </a:bodyPr>
          <a:p>
            <a:r>
              <a:rPr lang="en-US" altLang="zh-CN"/>
              <a:t>用滤波的方法做激光里程计，同时加一个IMU做融合。也可以称之为基于滤波的LIO。</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788987" y="1662258"/>
            <a:ext cx="7566025" cy="2361565"/>
          </a:xfrm>
          <a:prstGeom prst="rect">
            <a:avLst/>
          </a:prstGeom>
        </p:spPr>
      </p:pic>
      <p:sp>
        <p:nvSpPr>
          <p:cNvPr id="3" name="文本框 2"/>
          <p:cNvSpPr txBox="1"/>
          <p:nvPr/>
        </p:nvSpPr>
        <p:spPr>
          <a:xfrm>
            <a:off x="621665" y="1289342"/>
            <a:ext cx="6941185" cy="307777"/>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zh-CN" altLang="en-US" sz="1400" kern="0" dirty="0">
                <a:latin typeface="微软雅黑" panose="020B0503020204020204" charset="-122"/>
                <a:ea typeface="微软雅黑" panose="020B0503020204020204" charset="-122"/>
                <a:sym typeface="Wingdings 2" panose="05020102010507070707" pitchFamily="18" charset="2"/>
              </a:rPr>
              <a:t>以</a:t>
            </a:r>
            <a:r>
              <a:rPr lang="en-US" altLang="zh-CN" sz="1400" kern="0" dirty="0" err="1">
                <a:latin typeface="微软雅黑" panose="020B0503020204020204" charset="-122"/>
                <a:ea typeface="微软雅黑" panose="020B0503020204020204" charset="-122"/>
                <a:sym typeface="Wingdings 2" panose="05020102010507070707" pitchFamily="18" charset="2"/>
              </a:rPr>
              <a:t>imu</a:t>
            </a:r>
            <a:r>
              <a:rPr lang="zh-CN" altLang="en-US" sz="1400" kern="0" dirty="0">
                <a:latin typeface="微软雅黑" panose="020B0503020204020204" charset="-122"/>
                <a:ea typeface="微软雅黑" panose="020B0503020204020204" charset="-122"/>
                <a:sym typeface="Wingdings 2" panose="05020102010507070707" pitchFamily="18" charset="2"/>
              </a:rPr>
              <a:t>做状态预测，以特征中的点</a:t>
            </a:r>
            <a:r>
              <a:rPr lang="en-US" altLang="zh-CN" sz="1400" kern="0" dirty="0">
                <a:latin typeface="微软雅黑" panose="020B0503020204020204" charset="-122"/>
                <a:ea typeface="微软雅黑" panose="020B0503020204020204" charset="-122"/>
                <a:sym typeface="Wingdings 2" panose="05020102010507070707" pitchFamily="18" charset="2"/>
              </a:rPr>
              <a:t>-</a:t>
            </a:r>
            <a:r>
              <a:rPr lang="zh-CN" altLang="en-US" sz="1400" kern="0" dirty="0">
                <a:latin typeface="微软雅黑" panose="020B0503020204020204" charset="-122"/>
                <a:ea typeface="微软雅黑" panose="020B0503020204020204" charset="-122"/>
                <a:sym typeface="Wingdings 2" panose="05020102010507070707" pitchFamily="18" charset="2"/>
              </a:rPr>
              <a:t>面距离、点</a:t>
            </a:r>
            <a:r>
              <a:rPr lang="en-US" altLang="zh-CN" sz="1400" kern="0" dirty="0">
                <a:latin typeface="微软雅黑" panose="020B0503020204020204" charset="-122"/>
                <a:ea typeface="微软雅黑" panose="020B0503020204020204" charset="-122"/>
                <a:sym typeface="Wingdings 2" panose="05020102010507070707" pitchFamily="18" charset="2"/>
              </a:rPr>
              <a:t>-</a:t>
            </a:r>
            <a:r>
              <a:rPr lang="zh-CN" altLang="en-US" sz="1400" kern="0" dirty="0">
                <a:latin typeface="微软雅黑" panose="020B0503020204020204" charset="-122"/>
                <a:ea typeface="微软雅黑" panose="020B0503020204020204" charset="-122"/>
                <a:sym typeface="Wingdings 2" panose="05020102010507070707" pitchFamily="18" charset="2"/>
              </a:rPr>
              <a:t>线距离为约束</a:t>
            </a:r>
            <a:r>
              <a:rPr lang="en-US" altLang="zh-CN" sz="1400" kern="0" dirty="0">
                <a:latin typeface="微软雅黑" panose="020B0503020204020204" charset="-122"/>
                <a:ea typeface="微软雅黑" panose="020B0503020204020204" charset="-122"/>
                <a:sym typeface="Wingdings 2" panose="05020102010507070707" pitchFamily="18" charset="2"/>
              </a:rPr>
              <a:t>(</a:t>
            </a:r>
            <a:r>
              <a:rPr lang="zh-CN" altLang="en-US" sz="1400" kern="0" dirty="0">
                <a:latin typeface="微软雅黑" panose="020B0503020204020204" charset="-122"/>
                <a:ea typeface="微软雅黑" panose="020B0503020204020204" charset="-122"/>
                <a:sym typeface="Wingdings 2" panose="05020102010507070707" pitchFamily="18" charset="2"/>
              </a:rPr>
              <a:t>观测</a:t>
            </a:r>
            <a:r>
              <a:rPr lang="en-US" altLang="zh-CN" sz="1400" kern="0" dirty="0">
                <a:latin typeface="微软雅黑" panose="020B0503020204020204" charset="-122"/>
                <a:ea typeface="微软雅黑" panose="020B0503020204020204" charset="-122"/>
                <a:sym typeface="Wingdings 2" panose="05020102010507070707" pitchFamily="18" charset="2"/>
              </a:rPr>
              <a:t>)</a:t>
            </a:r>
            <a:r>
              <a:rPr lang="zh-CN" altLang="en-US" sz="1400" kern="0" dirty="0">
                <a:latin typeface="微软雅黑" panose="020B0503020204020204" charset="-122"/>
                <a:ea typeface="微软雅黑" panose="020B0503020204020204" charset="-122"/>
                <a:sym typeface="Wingdings 2" panose="05020102010507070707" pitchFamily="18" charset="2"/>
              </a:rPr>
              <a:t>，修正误差</a:t>
            </a:r>
            <a:endParaRPr lang="zh-CN" altLang="en-US" sz="14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21665" y="4177030"/>
            <a:ext cx="8205470" cy="613694"/>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论文题目：LINS: A Lidar-Inertial State Estimator for Robust and Efficient Navigation</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algn="just" fontAlgn="base">
              <a:lnSpc>
                <a:spcPct val="15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代码地址：https://github.com/ChaoqinRobotics/LINS---LiDAR-inertial-SLAM</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1.</a:t>
            </a:r>
            <a:r>
              <a:rPr lang="zh-CN" altLang="en-US" sz="1600" dirty="0">
                <a:latin typeface="微软雅黑" panose="020B0503020204020204" charset="-122"/>
                <a:ea typeface="微软雅黑" panose="020B0503020204020204" charset="-122"/>
                <a:sym typeface="Wingdings 2" panose="05020102010507070707" pitchFamily="18" charset="2"/>
              </a:rPr>
              <a:t>整体思路</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4" name="文本框 3"/>
          <p:cNvSpPr txBox="1"/>
          <p:nvPr/>
        </p:nvSpPr>
        <p:spPr>
          <a:xfrm>
            <a:off x="6816090" y="429260"/>
            <a:ext cx="1585595" cy="368300"/>
          </a:xfrm>
          <a:prstGeom prst="rect">
            <a:avLst/>
          </a:prstGeom>
          <a:noFill/>
        </p:spPr>
        <p:txBody>
          <a:bodyPr wrap="square" rtlCol="0">
            <a:spAutoFit/>
          </a:bodyPr>
          <a:p>
            <a:r>
              <a:rPr lang="en-US" altLang="zh-CN"/>
              <a:t>紧耦合的概念</a:t>
            </a:r>
            <a:endParaRPr lang="en-US" altLang="zh-CN"/>
          </a:p>
        </p:txBody>
      </p:sp>
      <p:sp>
        <p:nvSpPr>
          <p:cNvPr id="8" name="文本框 7"/>
          <p:cNvSpPr txBox="1"/>
          <p:nvPr/>
        </p:nvSpPr>
        <p:spPr>
          <a:xfrm>
            <a:off x="3469005" y="90170"/>
            <a:ext cx="2756535" cy="1198880"/>
          </a:xfrm>
          <a:prstGeom prst="rect">
            <a:avLst/>
          </a:prstGeom>
          <a:noFill/>
        </p:spPr>
        <p:txBody>
          <a:bodyPr wrap="square" rtlCol="0">
            <a:spAutoFit/>
          </a:bodyPr>
          <a:p>
            <a:r>
              <a:rPr lang="en-US" altLang="zh-CN"/>
              <a:t>框架其实没什么特殊的，就是前端用的loam，后端用imu做预测，帧间约束做观测</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01345" y="1273750"/>
            <a:ext cx="1419860" cy="307777"/>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400" dirty="0">
                <a:latin typeface="微软雅黑" panose="020B0503020204020204" charset="-122"/>
                <a:ea typeface="微软雅黑" panose="020B0503020204020204" charset="-122"/>
                <a:sym typeface="Wingdings 2" panose="05020102010507070707" pitchFamily="18" charset="2"/>
              </a:rPr>
              <a:t>1) </a:t>
            </a:r>
            <a:r>
              <a:rPr lang="zh-CN" altLang="en-US" sz="1400" dirty="0">
                <a:latin typeface="微软雅黑" panose="020B0503020204020204" charset="-122"/>
                <a:ea typeface="微软雅黑" panose="020B0503020204020204" charset="-122"/>
                <a:sym typeface="Wingdings 2" panose="05020102010507070707" pitchFamily="18" charset="2"/>
              </a:rPr>
              <a:t>状态定义</a:t>
            </a:r>
            <a:endParaRPr lang="zh-CN" altLang="en-US" sz="140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1189990" y="2068195"/>
          <a:ext cx="1298575" cy="273685"/>
        </p:xfrm>
        <a:graphic>
          <a:graphicData uri="http://schemas.openxmlformats.org/presentationml/2006/ole">
            <mc:AlternateContent xmlns:mc="http://schemas.openxmlformats.org/markup-compatibility/2006">
              <mc:Choice xmlns:v="urn:schemas-microsoft-com:vml" Requires="v">
                <p:oleObj spid="_x0000_s95329" name="" r:id="rId2" imgW="1298575" imgH="273685" progId="Equation.Ribbit">
                  <p:embed/>
                </p:oleObj>
              </mc:Choice>
              <mc:Fallback>
                <p:oleObj name="" r:id="rId2" imgW="1298575" imgH="273685" progId="Equation.Ribbit">
                  <p:embed/>
                  <p:pic>
                    <p:nvPicPr>
                      <p:cNvPr id="0" name="图片 1024"/>
                      <p:cNvPicPr/>
                      <p:nvPr/>
                    </p:nvPicPr>
                    <p:blipFill>
                      <a:blip r:embed="rId3"/>
                      <a:stretch>
                        <a:fillRect/>
                      </a:stretch>
                    </p:blipFill>
                    <p:spPr>
                      <a:xfrm>
                        <a:off x="1189990" y="2068195"/>
                        <a:ext cx="1298575" cy="273685"/>
                      </a:xfrm>
                      <a:prstGeom prst="rect">
                        <a:avLst/>
                      </a:prstGeom>
                    </p:spPr>
                  </p:pic>
                </p:oleObj>
              </mc:Fallback>
            </mc:AlternateContent>
          </a:graphicData>
        </a:graphic>
      </p:graphicFrame>
      <p:sp>
        <p:nvSpPr>
          <p:cNvPr id="7" name="文本框 6"/>
          <p:cNvSpPr txBox="1"/>
          <p:nvPr/>
        </p:nvSpPr>
        <p:spPr>
          <a:xfrm>
            <a:off x="622300" y="1644015"/>
            <a:ext cx="1038860" cy="276999"/>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zh-CN" altLang="en-US" sz="1200" dirty="0">
                <a:latin typeface="微软雅黑" panose="020B0503020204020204" charset="-122"/>
                <a:ea typeface="微软雅黑" panose="020B0503020204020204" charset="-122"/>
                <a:sym typeface="Wingdings 2" panose="05020102010507070707" pitchFamily="18" charset="2"/>
              </a:rPr>
              <a:t>位姿定义：</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8" name="文本框 7"/>
          <p:cNvSpPr txBox="1"/>
          <p:nvPr/>
        </p:nvSpPr>
        <p:spPr>
          <a:xfrm>
            <a:off x="619451" y="2433320"/>
            <a:ext cx="1706880" cy="276999"/>
          </a:xfrm>
          <a:prstGeom prst="rect">
            <a:avLst/>
          </a:prstGeom>
          <a:noFill/>
        </p:spPr>
        <p:txBody>
          <a:bodyPr wrap="square" rtlCol="0" anchor="t">
            <a:spAutoFit/>
          </a:bodyPr>
          <a:lstStyle/>
          <a:p>
            <a:pPr algn="just" fontAlgn="base">
              <a:spcAft>
                <a:spcPct val="0"/>
              </a:spcAft>
              <a:buClr>
                <a:schemeClr val="accent2"/>
              </a:buClr>
              <a:defRPr/>
            </a:pPr>
            <a:r>
              <a:rPr lang="zh-CN" altLang="en-US" sz="1200" dirty="0">
                <a:latin typeface="微软雅黑" panose="020B0503020204020204" charset="-122"/>
                <a:ea typeface="微软雅黑" panose="020B0503020204020204" charset="-122"/>
                <a:sym typeface="Wingdings 2" panose="05020102010507070707" pitchFamily="18" charset="2"/>
              </a:rPr>
              <a:t>相对位姿相关：</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0" name="对象 9">
            <a:hlinkClick r:id="" action="ppaction://ole?verb=0"/>
          </p:cNvPr>
          <p:cNvGraphicFramePr>
            <a:graphicFrameLocks noChangeAspect="1"/>
          </p:cNvGraphicFramePr>
          <p:nvPr/>
        </p:nvGraphicFramePr>
        <p:xfrm>
          <a:off x="1156653" y="2808800"/>
          <a:ext cx="3136265" cy="386080"/>
        </p:xfrm>
        <a:graphic>
          <a:graphicData uri="http://schemas.openxmlformats.org/presentationml/2006/ole">
            <mc:AlternateContent xmlns:mc="http://schemas.openxmlformats.org/markup-compatibility/2006">
              <mc:Choice xmlns:v="urn:schemas-microsoft-com:vml" Requires="v">
                <p:oleObj spid="_x0000_s95330" name="" r:id="rId4" imgW="3136265" imgH="386080" progId="Equation.Ribbit">
                  <p:embed/>
                </p:oleObj>
              </mc:Choice>
              <mc:Fallback>
                <p:oleObj name="" r:id="rId4" imgW="3136265" imgH="386080" progId="Equation.Ribbit">
                  <p:embed/>
                  <p:pic>
                    <p:nvPicPr>
                      <p:cNvPr id="0" name="图片 1025"/>
                      <p:cNvPicPr/>
                      <p:nvPr/>
                    </p:nvPicPr>
                    <p:blipFill>
                      <a:blip r:embed="rId5"/>
                      <a:stretch>
                        <a:fillRect/>
                      </a:stretch>
                    </p:blipFill>
                    <p:spPr>
                      <a:xfrm>
                        <a:off x="1156653" y="2808800"/>
                        <a:ext cx="3136265" cy="38608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178878" y="3819350"/>
          <a:ext cx="2526665" cy="243205"/>
        </p:xfrm>
        <a:graphic>
          <a:graphicData uri="http://schemas.openxmlformats.org/presentationml/2006/ole">
            <mc:AlternateContent xmlns:mc="http://schemas.openxmlformats.org/markup-compatibility/2006">
              <mc:Choice xmlns:v="urn:schemas-microsoft-com:vml" Requires="v">
                <p:oleObj spid="_x0000_s95331" name="" r:id="rId6" imgW="2526665" imgH="243205" progId="Equation.Ribbit">
                  <p:embed/>
                </p:oleObj>
              </mc:Choice>
              <mc:Fallback>
                <p:oleObj name="" r:id="rId6" imgW="2526665" imgH="243205" progId="Equation.Ribbit">
                  <p:embed/>
                  <p:pic>
                    <p:nvPicPr>
                      <p:cNvPr id="0" name="图片 1026"/>
                      <p:cNvPicPr/>
                      <p:nvPr/>
                    </p:nvPicPr>
                    <p:blipFill>
                      <a:blip r:embed="rId7"/>
                      <a:stretch>
                        <a:fillRect/>
                      </a:stretch>
                    </p:blipFill>
                    <p:spPr>
                      <a:xfrm>
                        <a:off x="1178878" y="3819350"/>
                        <a:ext cx="2526665" cy="243205"/>
                      </a:xfrm>
                      <a:prstGeom prst="rect">
                        <a:avLst/>
                      </a:prstGeom>
                    </p:spPr>
                  </p:pic>
                </p:oleObj>
              </mc:Fallback>
            </mc:AlternateContent>
          </a:graphicData>
        </a:graphic>
      </p:graphicFrame>
      <p:sp>
        <p:nvSpPr>
          <p:cNvPr id="12" name="文本框 11"/>
          <p:cNvSpPr txBox="1"/>
          <p:nvPr/>
        </p:nvSpPr>
        <p:spPr>
          <a:xfrm>
            <a:off x="626436" y="3354070"/>
            <a:ext cx="1706880" cy="276999"/>
          </a:xfrm>
          <a:prstGeom prst="rect">
            <a:avLst/>
          </a:prstGeom>
          <a:noFill/>
        </p:spPr>
        <p:txBody>
          <a:bodyPr wrap="square" rtlCol="0" anchor="t">
            <a:spAutoFit/>
          </a:bodyPr>
          <a:lstStyle/>
          <a:p>
            <a:pPr marR="0" lvl="0" indent="0" algn="just" fontAlgn="base">
              <a:lnSpc>
                <a:spcPct val="100000"/>
              </a:lnSpc>
              <a:spcBef>
                <a:spcPts val="0"/>
              </a:spcBef>
              <a:spcAft>
                <a:spcPct val="0"/>
              </a:spcAft>
              <a:buClr>
                <a:schemeClr val="accent2"/>
              </a:buClr>
              <a:buSzTx/>
              <a:buNone/>
              <a:defRPr/>
            </a:pPr>
            <a:r>
              <a:rPr lang="zh-CN" altLang="en-US" sz="1200" dirty="0">
                <a:latin typeface="微软雅黑" panose="020B0503020204020204" charset="-122"/>
                <a:ea typeface="微软雅黑" panose="020B0503020204020204" charset="-122"/>
                <a:sym typeface="Wingdings 2" panose="05020102010507070707" pitchFamily="18" charset="2"/>
              </a:rPr>
              <a:t>状态量：</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13" name="文本框 12"/>
          <p:cNvSpPr txBox="1"/>
          <p:nvPr/>
        </p:nvSpPr>
        <p:spPr>
          <a:xfrm>
            <a:off x="4844733" y="1644014"/>
            <a:ext cx="1706880" cy="276999"/>
          </a:xfrm>
          <a:prstGeom prst="rect">
            <a:avLst/>
          </a:prstGeom>
          <a:noFill/>
        </p:spPr>
        <p:txBody>
          <a:bodyPr wrap="square" rtlCol="0" anchor="t">
            <a:spAutoFit/>
          </a:bodyPr>
          <a:lstStyle/>
          <a:p>
            <a:pPr algn="just" fontAlgn="base">
              <a:spcAft>
                <a:spcPct val="0"/>
              </a:spcAft>
              <a:buClr>
                <a:schemeClr val="accent2"/>
              </a:buClr>
              <a:defRPr/>
            </a:pPr>
            <a:r>
              <a:rPr lang="zh-CN" altLang="en-US" sz="1200" dirty="0">
                <a:latin typeface="微软雅黑" panose="020B0503020204020204" charset="-122"/>
                <a:ea typeface="微软雅黑" panose="020B0503020204020204" charset="-122"/>
                <a:sym typeface="Wingdings 2" panose="05020102010507070707" pitchFamily="18" charset="2"/>
              </a:rPr>
              <a:t>状态量修正：</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pic>
        <p:nvPicPr>
          <p:cNvPr id="15" name="图片 14"/>
          <p:cNvPicPr>
            <a:picLocks noChangeAspect="1"/>
          </p:cNvPicPr>
          <p:nvPr/>
        </p:nvPicPr>
        <p:blipFill>
          <a:blip r:embed="rId8"/>
          <a:stretch>
            <a:fillRect/>
          </a:stretch>
        </p:blipFill>
        <p:spPr>
          <a:xfrm>
            <a:off x="4932363" y="1921013"/>
            <a:ext cx="3238500" cy="1513840"/>
          </a:xfrm>
          <a:prstGeom prst="rect">
            <a:avLst/>
          </a:prstGeom>
        </p:spPr>
      </p:pic>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21665" y="1273192"/>
            <a:ext cx="1419860" cy="306705"/>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400" dirty="0">
                <a:latin typeface="微软雅黑" panose="020B0503020204020204" charset="-122"/>
                <a:ea typeface="微软雅黑" panose="020B0503020204020204" charset="-122"/>
                <a:sym typeface="Wingdings 2" panose="05020102010507070707" pitchFamily="18" charset="2"/>
              </a:rPr>
              <a:t>2) </a:t>
            </a:r>
            <a:r>
              <a:rPr lang="zh-CN" altLang="en-US" sz="1400" dirty="0">
                <a:latin typeface="微软雅黑" panose="020B0503020204020204" charset="-122"/>
                <a:ea typeface="微软雅黑" panose="020B0503020204020204" charset="-122"/>
                <a:sym typeface="Wingdings 2" panose="05020102010507070707" pitchFamily="18" charset="2"/>
              </a:rPr>
              <a:t>状态方程</a:t>
            </a:r>
            <a:endParaRPr lang="zh-CN" altLang="en-US" sz="140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622299" y="1644015"/>
            <a:ext cx="5351281" cy="276999"/>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状态方程已在第四章推导过，此处为了与论文符号统一，重新写一遍</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 name="对象 1">
            <a:hlinkClick r:id="" action="ppaction://ole?verb=0"/>
          </p:cNvPr>
          <p:cNvGraphicFramePr>
            <a:graphicFrameLocks noChangeAspect="1"/>
          </p:cNvGraphicFramePr>
          <p:nvPr/>
        </p:nvGraphicFramePr>
        <p:xfrm>
          <a:off x="3593147" y="2037032"/>
          <a:ext cx="1957705" cy="228600"/>
        </p:xfrm>
        <a:graphic>
          <a:graphicData uri="http://schemas.openxmlformats.org/presentationml/2006/ole">
            <mc:AlternateContent xmlns:mc="http://schemas.openxmlformats.org/markup-compatibility/2006">
              <mc:Choice xmlns:v="urn:schemas-microsoft-com:vml" Requires="v">
                <p:oleObj spid="_x0000_s96385" name="" r:id="rId2" imgW="1957705" imgH="228600" progId="Equation.Ribbit">
                  <p:embed/>
                </p:oleObj>
              </mc:Choice>
              <mc:Fallback>
                <p:oleObj name="" r:id="rId2" imgW="1957705" imgH="228600" progId="Equation.Ribbit">
                  <p:embed/>
                  <p:pic>
                    <p:nvPicPr>
                      <p:cNvPr id="0" name="图片 2048"/>
                      <p:cNvPicPr/>
                      <p:nvPr/>
                    </p:nvPicPr>
                    <p:blipFill>
                      <a:blip r:embed="rId3"/>
                      <a:stretch>
                        <a:fillRect/>
                      </a:stretch>
                    </p:blipFill>
                    <p:spPr>
                      <a:xfrm>
                        <a:off x="3593147" y="2037032"/>
                        <a:ext cx="1957705" cy="228600"/>
                      </a:xfrm>
                      <a:prstGeom prst="rect">
                        <a:avLst/>
                      </a:prstGeom>
                    </p:spPr>
                  </p:pic>
                </p:oleObj>
              </mc:Fallback>
            </mc:AlternateContent>
          </a:graphicData>
        </a:graphic>
      </p:graphicFrame>
      <p:sp>
        <p:nvSpPr>
          <p:cNvPr id="16" name="文本框 15"/>
          <p:cNvSpPr txBox="1"/>
          <p:nvPr/>
        </p:nvSpPr>
        <p:spPr>
          <a:xfrm>
            <a:off x="622935" y="2547525"/>
            <a:ext cx="2790190" cy="275590"/>
          </a:xfrm>
          <a:prstGeom prst="rect">
            <a:avLst/>
          </a:prstGeom>
          <a:noFill/>
        </p:spPr>
        <p:txBody>
          <a:bodyPr wrap="square" rtlCol="0" anchor="t">
            <a:spAutoFit/>
          </a:bodyPr>
          <a:lstStyle/>
          <a:p>
            <a:pPr algn="just" fontAlgn="base">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7" name="对象 16">
            <a:hlinkClick r:id="" action="ppaction://ole?verb=0"/>
          </p:cNvPr>
          <p:cNvGraphicFramePr>
            <a:graphicFrameLocks noChangeAspect="1"/>
          </p:cNvGraphicFramePr>
          <p:nvPr/>
        </p:nvGraphicFramePr>
        <p:xfrm>
          <a:off x="801630" y="4577172"/>
          <a:ext cx="1974850" cy="427990"/>
        </p:xfrm>
        <a:graphic>
          <a:graphicData uri="http://schemas.openxmlformats.org/presentationml/2006/ole">
            <mc:AlternateContent xmlns:mc="http://schemas.openxmlformats.org/markup-compatibility/2006">
              <mc:Choice xmlns:v="urn:schemas-microsoft-com:vml" Requires="v">
                <p:oleObj spid="_x0000_s96386" name="" r:id="rId4" imgW="1974850" imgH="427990" progId="Equation.Ribbit">
                  <p:embed/>
                </p:oleObj>
              </mc:Choice>
              <mc:Fallback>
                <p:oleObj name="" r:id="rId4" imgW="1974850" imgH="427990" progId="Equation.Ribbit">
                  <p:embed/>
                  <p:pic>
                    <p:nvPicPr>
                      <p:cNvPr id="0" name="图片 2049"/>
                      <p:cNvPicPr/>
                      <p:nvPr/>
                    </p:nvPicPr>
                    <p:blipFill>
                      <a:blip r:embed="rId5"/>
                      <a:stretch>
                        <a:fillRect/>
                      </a:stretch>
                    </p:blipFill>
                    <p:spPr>
                      <a:xfrm>
                        <a:off x="801630" y="4577172"/>
                        <a:ext cx="1974850" cy="427990"/>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780675" y="2865007"/>
          <a:ext cx="3632835" cy="1480820"/>
        </p:xfrm>
        <a:graphic>
          <a:graphicData uri="http://schemas.openxmlformats.org/presentationml/2006/ole">
            <mc:AlternateContent xmlns:mc="http://schemas.openxmlformats.org/markup-compatibility/2006">
              <mc:Choice xmlns:v="urn:schemas-microsoft-com:vml" Requires="v">
                <p:oleObj spid="_x0000_s96387" name="" r:id="rId6" imgW="3632835" imgH="1480820" progId="Equation.Ribbit">
                  <p:embed/>
                </p:oleObj>
              </mc:Choice>
              <mc:Fallback>
                <p:oleObj name="" r:id="rId6" imgW="3632835" imgH="1480820" progId="Equation.Ribbit">
                  <p:embed/>
                  <p:pic>
                    <p:nvPicPr>
                      <p:cNvPr id="0" name="图片 2050"/>
                      <p:cNvPicPr/>
                      <p:nvPr/>
                    </p:nvPicPr>
                    <p:blipFill>
                      <a:blip r:embed="rId7"/>
                      <a:stretch>
                        <a:fillRect/>
                      </a:stretch>
                    </p:blipFill>
                    <p:spPr>
                      <a:xfrm>
                        <a:off x="780675" y="2865007"/>
                        <a:ext cx="3632835" cy="148082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nvGraphicFramePr>
        <p:xfrm>
          <a:off x="5343240" y="2865007"/>
          <a:ext cx="2308860" cy="1480820"/>
        </p:xfrm>
        <a:graphic>
          <a:graphicData uri="http://schemas.openxmlformats.org/presentationml/2006/ole">
            <mc:AlternateContent xmlns:mc="http://schemas.openxmlformats.org/markup-compatibility/2006">
              <mc:Choice xmlns:v="urn:schemas-microsoft-com:vml" Requires="v">
                <p:oleObj spid="_x0000_s96388" name="" r:id="rId8" imgW="2308860" imgH="1480820" progId="Equation.Ribbit">
                  <p:embed/>
                </p:oleObj>
              </mc:Choice>
              <mc:Fallback>
                <p:oleObj name="" r:id="rId8" imgW="2308860" imgH="1480820" progId="Equation.Ribbit">
                  <p:embed/>
                  <p:pic>
                    <p:nvPicPr>
                      <p:cNvPr id="0" name="图片 2051"/>
                      <p:cNvPicPr/>
                      <p:nvPr/>
                    </p:nvPicPr>
                    <p:blipFill>
                      <a:blip r:embed="rId9"/>
                      <a:stretch>
                        <a:fillRect/>
                      </a:stretch>
                    </p:blipFill>
                    <p:spPr>
                      <a:xfrm>
                        <a:off x="5343240" y="2865007"/>
                        <a:ext cx="2308860" cy="1480820"/>
                      </a:xfrm>
                      <a:prstGeom prst="rect">
                        <a:avLst/>
                      </a:prstGeom>
                    </p:spPr>
                  </p:pic>
                </p:oleObj>
              </mc:Fallback>
            </mc:AlternateContent>
          </a:graphicData>
        </a:graphic>
      </p:graphicFrame>
      <p:sp>
        <p:nvSpPr>
          <p:cNvPr id="5" name="文本框 4"/>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sp>
        <p:nvSpPr>
          <p:cNvPr id="3" name="文本框 2"/>
          <p:cNvSpPr txBox="1"/>
          <p:nvPr/>
        </p:nvSpPr>
        <p:spPr>
          <a:xfrm>
            <a:off x="621665" y="1273192"/>
            <a:ext cx="1419860" cy="306705"/>
          </a:xfrm>
          <a:prstGeom prst="rect">
            <a:avLst/>
          </a:prstGeom>
          <a:noFill/>
        </p:spPr>
        <p:txBody>
          <a:bodyPr wrap="square" rtlCol="0" anchor="t">
            <a:spAutoFit/>
          </a:bodyPr>
          <a:lstStyle/>
          <a:p>
            <a:pPr algn="just" fontAlgn="base">
              <a:spcAft>
                <a:spcPct val="0"/>
              </a:spcAft>
              <a:buClr>
                <a:schemeClr val="accent2"/>
              </a:buClr>
              <a:defRPr/>
            </a:pPr>
            <a:r>
              <a:rPr lang="en-US" altLang="zh-CN" sz="1400" dirty="0">
                <a:latin typeface="微软雅黑" panose="020B0503020204020204" charset="-122"/>
                <a:ea typeface="微软雅黑" panose="020B0503020204020204" charset="-122"/>
                <a:sym typeface="Wingdings 2" panose="05020102010507070707" pitchFamily="18" charset="2"/>
              </a:rPr>
              <a:t>3) </a:t>
            </a:r>
            <a:r>
              <a:rPr lang="zh-CN" altLang="en-US" sz="1400" dirty="0">
                <a:latin typeface="微软雅黑" panose="020B0503020204020204" charset="-122"/>
                <a:ea typeface="微软雅黑" panose="020B0503020204020204" charset="-122"/>
                <a:sym typeface="Wingdings 2" panose="05020102010507070707" pitchFamily="18" charset="2"/>
              </a:rPr>
              <a:t>观测方程</a:t>
            </a:r>
            <a:endParaRPr lang="zh-CN" altLang="en-US" sz="140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622300" y="1644015"/>
            <a:ext cx="3589936" cy="460375"/>
          </a:xfrm>
          <a:prstGeom prst="rect">
            <a:avLst/>
          </a:prstGeom>
          <a:noFill/>
        </p:spPr>
        <p:txBody>
          <a:bodyPr wrap="square" rtlCol="0" anchor="t">
            <a:spAutoFit/>
          </a:bodyPr>
          <a:lstStyle/>
          <a:p>
            <a:pPr marR="0" lvl="0" indent="0" algn="just" fontAlgn="base">
              <a:lnSpc>
                <a:spcPct val="10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观测的计算与</a:t>
            </a:r>
            <a:r>
              <a:rPr lang="en-US" altLang="zh-CN" sz="1200" kern="0" dirty="0">
                <a:latin typeface="微软雅黑" panose="020B0503020204020204" charset="-122"/>
                <a:ea typeface="微软雅黑" panose="020B0503020204020204" charset="-122"/>
                <a:sym typeface="Wingdings 2" panose="05020102010507070707" pitchFamily="18" charset="2"/>
              </a:rPr>
              <a:t>loam</a:t>
            </a:r>
            <a:r>
              <a:rPr lang="zh-CN" altLang="en-US" sz="1200" kern="0" dirty="0">
                <a:latin typeface="微软雅黑" panose="020B0503020204020204" charset="-122"/>
                <a:ea typeface="微软雅黑" panose="020B0503020204020204" charset="-122"/>
                <a:sym typeface="Wingdings 2" panose="05020102010507070707" pitchFamily="18" charset="2"/>
              </a:rPr>
              <a:t>中前后帧匹配的思想一致，都是计算点</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面、点</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线的残差</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pic>
        <p:nvPicPr>
          <p:cNvPr id="5" name="图片 4"/>
          <p:cNvPicPr>
            <a:picLocks noChangeAspect="1"/>
          </p:cNvPicPr>
          <p:nvPr/>
        </p:nvPicPr>
        <p:blipFill>
          <a:blip r:embed="rId2"/>
          <a:stretch>
            <a:fillRect/>
          </a:stretch>
        </p:blipFill>
        <p:spPr>
          <a:xfrm>
            <a:off x="725253" y="2104390"/>
            <a:ext cx="3706593" cy="985148"/>
          </a:xfrm>
          <a:prstGeom prst="rect">
            <a:avLst/>
          </a:prstGeom>
        </p:spPr>
      </p:pic>
      <p:sp>
        <p:nvSpPr>
          <p:cNvPr id="8" name="文本框 7"/>
          <p:cNvSpPr txBox="1"/>
          <p:nvPr/>
        </p:nvSpPr>
        <p:spPr>
          <a:xfrm>
            <a:off x="671195" y="3265805"/>
            <a:ext cx="906780" cy="275590"/>
          </a:xfrm>
          <a:prstGeom prst="rect">
            <a:avLst/>
          </a:prstGeom>
          <a:noFill/>
        </p:spPr>
        <p:txBody>
          <a:bodyPr wrap="square" rtlCol="0" anchor="t">
            <a:spAutoFit/>
          </a:bodyPr>
          <a:lstStyle/>
          <a:p>
            <a:pPr algn="just" fontAlgn="base">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0" name="对象 9">
            <a:hlinkClick r:id="" action="ppaction://ole?verb=0"/>
          </p:cNvPr>
          <p:cNvGraphicFramePr>
            <a:graphicFrameLocks noChangeAspect="1"/>
          </p:cNvGraphicFramePr>
          <p:nvPr/>
        </p:nvGraphicFramePr>
        <p:xfrm>
          <a:off x="991318" y="3670283"/>
          <a:ext cx="2742565" cy="271780"/>
        </p:xfrm>
        <a:graphic>
          <a:graphicData uri="http://schemas.openxmlformats.org/presentationml/2006/ole">
            <mc:AlternateContent xmlns:mc="http://schemas.openxmlformats.org/markup-compatibility/2006">
              <mc:Choice xmlns:v="urn:schemas-microsoft-com:vml" Requires="v">
                <p:oleObj spid="_x0000_s97345" name="" r:id="rId3" imgW="3896360" imgH="386080" progId="Equation.Ribbit">
                  <p:embed/>
                </p:oleObj>
              </mc:Choice>
              <mc:Fallback>
                <p:oleObj name="" r:id="rId3" imgW="3896360" imgH="386080" progId="Equation.Ribbit">
                  <p:embed/>
                  <p:pic>
                    <p:nvPicPr>
                      <p:cNvPr id="0" name="图片 3072"/>
                      <p:cNvPicPr/>
                      <p:nvPr/>
                    </p:nvPicPr>
                    <p:blipFill>
                      <a:blip r:embed="rId4"/>
                      <a:stretch>
                        <a:fillRect/>
                      </a:stretch>
                    </p:blipFill>
                    <p:spPr>
                      <a:xfrm>
                        <a:off x="991318" y="3670283"/>
                        <a:ext cx="2742565" cy="271780"/>
                      </a:xfrm>
                      <a:prstGeom prst="rect">
                        <a:avLst/>
                      </a:prstGeom>
                    </p:spPr>
                  </p:pic>
                </p:oleObj>
              </mc:Fallback>
            </mc:AlternateContent>
          </a:graphicData>
        </a:graphic>
      </p:graphicFrame>
      <p:sp>
        <p:nvSpPr>
          <p:cNvPr id="11" name="文本框 10"/>
          <p:cNvSpPr txBox="1"/>
          <p:nvPr/>
        </p:nvSpPr>
        <p:spPr>
          <a:xfrm>
            <a:off x="4821341" y="1283017"/>
            <a:ext cx="3803015" cy="275590"/>
          </a:xfrm>
          <a:prstGeom prst="rect">
            <a:avLst/>
          </a:prstGeom>
          <a:noFill/>
        </p:spPr>
        <p:txBody>
          <a:bodyPr wrap="square" rtlCol="0" anchor="t">
            <a:spAutoFit/>
          </a:bodyPr>
          <a:lstStyle/>
          <a:p>
            <a:pPr marR="0" lvl="0" indent="0" algn="just" fontAlgn="base">
              <a:lnSpc>
                <a:spcPct val="10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为了计算观测方程，需要计算残差对状态量的雅可比</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2" name="对象 11">
            <a:hlinkClick r:id="" action="ppaction://ole?verb=0"/>
          </p:cNvPr>
          <p:cNvGraphicFramePr>
            <a:graphicFrameLocks noChangeAspect="1"/>
          </p:cNvGraphicFramePr>
          <p:nvPr/>
        </p:nvGraphicFramePr>
        <p:xfrm>
          <a:off x="5874489" y="1667510"/>
          <a:ext cx="1272540" cy="436880"/>
        </p:xfrm>
        <a:graphic>
          <a:graphicData uri="http://schemas.openxmlformats.org/presentationml/2006/ole">
            <mc:AlternateContent xmlns:mc="http://schemas.openxmlformats.org/markup-compatibility/2006">
              <mc:Choice xmlns:v="urn:schemas-microsoft-com:vml" Requires="v">
                <p:oleObj spid="_x0000_s97346" name="" r:id="rId5" imgW="1272540" imgH="436880" progId="Equation.Ribbit">
                  <p:embed/>
                </p:oleObj>
              </mc:Choice>
              <mc:Fallback>
                <p:oleObj name="" r:id="rId5" imgW="1272540" imgH="436880" progId="Equation.Ribbit">
                  <p:embed/>
                  <p:pic>
                    <p:nvPicPr>
                      <p:cNvPr id="0" name="图片 3073"/>
                      <p:cNvPicPr/>
                      <p:nvPr/>
                    </p:nvPicPr>
                    <p:blipFill>
                      <a:blip r:embed="rId6"/>
                      <a:stretch>
                        <a:fillRect/>
                      </a:stretch>
                    </p:blipFill>
                    <p:spPr>
                      <a:xfrm>
                        <a:off x="5874489" y="1667510"/>
                        <a:ext cx="1272540" cy="436880"/>
                      </a:xfrm>
                      <a:prstGeom prst="rect">
                        <a:avLst/>
                      </a:prstGeom>
                    </p:spPr>
                  </p:pic>
                </p:oleObj>
              </mc:Fallback>
            </mc:AlternateContent>
          </a:graphicData>
        </a:graphic>
      </p:graphicFrame>
      <p:sp>
        <p:nvSpPr>
          <p:cNvPr id="13" name="文本框 12"/>
          <p:cNvSpPr txBox="1"/>
          <p:nvPr/>
        </p:nvSpPr>
        <p:spPr>
          <a:xfrm>
            <a:off x="4821341" y="2293937"/>
            <a:ext cx="3803015"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上式中包含两部分，第一部分已经在第一章</a:t>
            </a:r>
            <a:r>
              <a:rPr lang="en-US" altLang="zh-CN" sz="1200" kern="0" dirty="0">
                <a:latin typeface="微软雅黑" panose="020B0503020204020204" charset="-122"/>
                <a:ea typeface="微软雅黑" panose="020B0503020204020204" charset="-122"/>
                <a:sym typeface="Wingdings 2" panose="05020102010507070707" pitchFamily="18" charset="2"/>
              </a:rPr>
              <a:t>loam</a:t>
            </a:r>
            <a:r>
              <a:rPr lang="zh-CN" altLang="en-US" sz="1200" kern="0" dirty="0">
                <a:latin typeface="微软雅黑" panose="020B0503020204020204" charset="-122"/>
                <a:ea typeface="微软雅黑" panose="020B0503020204020204" charset="-122"/>
                <a:sym typeface="Wingdings 2" panose="05020102010507070707" pitchFamily="18" charset="2"/>
              </a:rPr>
              <a:t>的求导中计算过，此处只需要推导第二部分。</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dirty="0">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2658745" cy="337185"/>
          </a:xfrm>
          <a:prstGeom prst="rect">
            <a:avLst/>
          </a:prstGeom>
          <a:noFill/>
        </p:spPr>
        <p:txBody>
          <a:bodyPr wrap="square" rtlCol="0">
            <a:spAutoFit/>
          </a:bodyPr>
          <a:lstStyle/>
          <a:p>
            <a:r>
              <a:rPr lang="en-US" altLang="zh-CN" sz="1600" dirty="0"/>
              <a:t>1. </a:t>
            </a:r>
            <a:r>
              <a:rPr lang="zh-CN" altLang="en-US" sz="1600" dirty="0">
                <a:latin typeface="微软雅黑" panose="020B0503020204020204" charset="-122"/>
                <a:ea typeface="微软雅黑" panose="020B0503020204020204" charset="-122"/>
              </a:rPr>
              <a:t>编码器特性</a:t>
            </a:r>
            <a:endParaRPr lang="zh-CN" altLang="en-US" sz="1600" dirty="0">
              <a:latin typeface="微软雅黑" panose="020B0503020204020204" charset="-122"/>
              <a:ea typeface="微软雅黑" panose="020B0503020204020204" charset="-122"/>
            </a:endParaRPr>
          </a:p>
        </p:txBody>
      </p:sp>
      <p:sp>
        <p:nvSpPr>
          <p:cNvPr id="4" name="文本框 3"/>
          <p:cNvSpPr txBox="1"/>
          <p:nvPr/>
        </p:nvSpPr>
        <p:spPr>
          <a:xfrm>
            <a:off x="621665" y="1258570"/>
            <a:ext cx="3792938" cy="549061"/>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noProof="0" dirty="0">
                <a:ln>
                  <a:noFill/>
                </a:ln>
                <a:solidFill>
                  <a:schemeClr val="tx1"/>
                </a:solidFill>
                <a:effectLst/>
                <a:uLnTx/>
                <a:uFillTx/>
                <a:latin typeface="微软雅黑" panose="020B0503020204020204" charset="-122"/>
                <a:ea typeface="微软雅黑" panose="020B0503020204020204" charset="-122"/>
                <a:sym typeface="Wingdings 2" panose="05020102010507070707" pitchFamily="18" charset="2"/>
              </a:rPr>
              <a:t>编码器通过脉冲提供轮子转过的角度增量，结合轮子半径，便可以得到车的位移增量，即</a:t>
            </a:r>
            <a:endParaRPr lang="zh-CN" altLang="en-US" sz="1200" kern="0" noProof="0" dirty="0">
              <a:ln>
                <a:noFill/>
              </a:ln>
              <a:solidFill>
                <a:schemeClr val="tx1"/>
              </a:solidFill>
              <a:effectLst/>
              <a:uLnTx/>
              <a:uFillTx/>
              <a:latin typeface="微软雅黑" panose="020B0503020204020204" charset="-122"/>
              <a:ea typeface="微软雅黑" panose="020B0503020204020204" charset="-122"/>
              <a:sym typeface="Wingdings 2" panose="05020102010507070707" pitchFamily="18" charset="2"/>
            </a:endParaRPr>
          </a:p>
        </p:txBody>
      </p:sp>
      <p:graphicFrame>
        <p:nvGraphicFramePr>
          <p:cNvPr id="2" name="对象 1">
            <a:hlinkClick r:id="" action="ppaction://ole?verb=0"/>
          </p:cNvPr>
          <p:cNvGraphicFramePr>
            <a:graphicFrameLocks noChangeAspect="1"/>
          </p:cNvGraphicFramePr>
          <p:nvPr/>
        </p:nvGraphicFramePr>
        <p:xfrm>
          <a:off x="1806611" y="2194219"/>
          <a:ext cx="1293495" cy="196850"/>
        </p:xfrm>
        <a:graphic>
          <a:graphicData uri="http://schemas.openxmlformats.org/presentationml/2006/ole">
            <mc:AlternateContent xmlns:mc="http://schemas.openxmlformats.org/markup-compatibility/2006">
              <mc:Choice xmlns:v="urn:schemas-microsoft-com:vml" Requires="v">
                <p:oleObj spid="_x0000_s1089" name="" r:id="rId2" imgW="1292860" imgH="196850" progId="Equation.Ribbit">
                  <p:embed/>
                </p:oleObj>
              </mc:Choice>
              <mc:Fallback>
                <p:oleObj name="" r:id="rId2" imgW="1292860" imgH="196850" progId="Equation.Ribbit">
                  <p:embed/>
                  <p:pic>
                    <p:nvPicPr>
                      <p:cNvPr id="0" name="图片 1024"/>
                      <p:cNvPicPr/>
                      <p:nvPr/>
                    </p:nvPicPr>
                    <p:blipFill>
                      <a:blip r:embed="rId3"/>
                      <a:stretch>
                        <a:fillRect/>
                      </a:stretch>
                    </p:blipFill>
                    <p:spPr>
                      <a:xfrm>
                        <a:off x="1806611" y="2194219"/>
                        <a:ext cx="1293495" cy="196850"/>
                      </a:xfrm>
                      <a:prstGeom prst="rect">
                        <a:avLst/>
                      </a:prstGeom>
                    </p:spPr>
                  </p:pic>
                </p:oleObj>
              </mc:Fallback>
            </mc:AlternateContent>
          </a:graphicData>
        </a:graphic>
      </p:graphicFrame>
      <p:sp>
        <p:nvSpPr>
          <p:cNvPr id="3" name="文本框 2"/>
          <p:cNvSpPr txBox="1"/>
          <p:nvPr/>
        </p:nvSpPr>
        <p:spPr>
          <a:xfrm>
            <a:off x="621665" y="2776855"/>
            <a:ext cx="3792938" cy="549061"/>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在基于滤波的方法中，把它转换成速度观测，更容易进行误差方程的推导，即</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1703423" y="3382118"/>
          <a:ext cx="1499870" cy="276225"/>
        </p:xfrm>
        <a:graphic>
          <a:graphicData uri="http://schemas.openxmlformats.org/presentationml/2006/ole">
            <mc:AlternateContent xmlns:mc="http://schemas.openxmlformats.org/markup-compatibility/2006">
              <mc:Choice xmlns:v="urn:schemas-microsoft-com:vml" Requires="v">
                <p:oleObj spid="_x0000_s1090" name="" r:id="rId4" imgW="1499870" imgH="276225" progId="Equation.Ribbit">
                  <p:embed/>
                </p:oleObj>
              </mc:Choice>
              <mc:Fallback>
                <p:oleObj name="" r:id="rId4" imgW="1499870" imgH="276225" progId="Equation.Ribbit">
                  <p:embed/>
                  <p:pic>
                    <p:nvPicPr>
                      <p:cNvPr id="0" name="图片 1024"/>
                      <p:cNvPicPr/>
                      <p:nvPr/>
                    </p:nvPicPr>
                    <p:blipFill>
                      <a:blip r:embed="rId5"/>
                      <a:stretch>
                        <a:fillRect/>
                      </a:stretch>
                    </p:blipFill>
                    <p:spPr>
                      <a:xfrm>
                        <a:off x="1703423" y="3382118"/>
                        <a:ext cx="1499870" cy="276225"/>
                      </a:xfrm>
                      <a:prstGeom prst="rect">
                        <a:avLst/>
                      </a:prstGeom>
                    </p:spPr>
                  </p:pic>
                </p:oleObj>
              </mc:Fallback>
            </mc:AlternateContent>
          </a:graphicData>
        </a:graphic>
      </p:graphicFrame>
      <p:sp>
        <p:nvSpPr>
          <p:cNvPr id="8" name="文本框 7"/>
          <p:cNvSpPr txBox="1"/>
          <p:nvPr/>
        </p:nvSpPr>
        <p:spPr>
          <a:xfrm>
            <a:off x="4821555" y="1257965"/>
            <a:ext cx="3603308" cy="1269258"/>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需要注意的是：</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编码器只是各种速度测量方式中的一种，后面的融合方法同样适用于其他形式的器件。</a:t>
            </a:r>
            <a:endParaRPr lang="zh-CN" altLang="en-US" sz="1200" kern="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此处的融合暂认为已经对轮距、轮子半径、刻度系数等参数进行过标定，且已经转到了车的中心。</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pic>
        <p:nvPicPr>
          <p:cNvPr id="10" name="图片 9" descr="timg"/>
          <p:cNvPicPr>
            <a:picLocks noChangeAspect="1"/>
          </p:cNvPicPr>
          <p:nvPr/>
        </p:nvPicPr>
        <p:blipFill>
          <a:blip r:embed="rId6"/>
          <a:stretch>
            <a:fillRect/>
          </a:stretch>
        </p:blipFill>
        <p:spPr>
          <a:xfrm>
            <a:off x="5461260" y="2615673"/>
            <a:ext cx="2138680" cy="20853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graphicFrame>
        <p:nvGraphicFramePr>
          <p:cNvPr id="2" name="对象 1">
            <a:hlinkClick r:id="" action="ppaction://ole?verb=0"/>
          </p:cNvPr>
          <p:cNvGraphicFramePr>
            <a:graphicFrameLocks noChangeAspect="1"/>
          </p:cNvGraphicFramePr>
          <p:nvPr/>
        </p:nvGraphicFramePr>
        <p:xfrm>
          <a:off x="2548572" y="2445924"/>
          <a:ext cx="4046855" cy="2160905"/>
        </p:xfrm>
        <a:graphic>
          <a:graphicData uri="http://schemas.openxmlformats.org/presentationml/2006/ole">
            <mc:AlternateContent xmlns:mc="http://schemas.openxmlformats.org/markup-compatibility/2006">
              <mc:Choice xmlns:v="urn:schemas-microsoft-com:vml" Requires="v">
                <p:oleObj spid="_x0000_s98337" name="" r:id="rId2" imgW="4046855" imgH="2160905" progId="Equation.Ribbit">
                  <p:embed/>
                </p:oleObj>
              </mc:Choice>
              <mc:Fallback>
                <p:oleObj name="" r:id="rId2" imgW="4046855" imgH="2160905" progId="Equation.Ribbit">
                  <p:embed/>
                  <p:pic>
                    <p:nvPicPr>
                      <p:cNvPr id="0" name="图片 4096"/>
                      <p:cNvPicPr/>
                      <p:nvPr/>
                    </p:nvPicPr>
                    <p:blipFill>
                      <a:blip r:embed="rId3"/>
                      <a:stretch>
                        <a:fillRect/>
                      </a:stretch>
                    </p:blipFill>
                    <p:spPr>
                      <a:xfrm>
                        <a:off x="2548572" y="2445924"/>
                        <a:ext cx="4046855" cy="2160905"/>
                      </a:xfrm>
                      <a:prstGeom prst="rect">
                        <a:avLst/>
                      </a:prstGeom>
                    </p:spPr>
                  </p:pic>
                </p:oleObj>
              </mc:Fallback>
            </mc:AlternateContent>
          </a:graphicData>
        </a:graphic>
      </p:graphicFrame>
      <p:sp>
        <p:nvSpPr>
          <p:cNvPr id="14" name="文本框 13"/>
          <p:cNvSpPr txBox="1"/>
          <p:nvPr/>
        </p:nvSpPr>
        <p:spPr>
          <a:xfrm>
            <a:off x="612611" y="2055902"/>
            <a:ext cx="1419860" cy="276999"/>
          </a:xfrm>
          <a:prstGeom prst="rect">
            <a:avLst/>
          </a:prstGeom>
          <a:noFill/>
        </p:spPr>
        <p:txBody>
          <a:bodyPr wrap="square" rtlCol="0" anchor="t">
            <a:spAutoFit/>
          </a:bodyPr>
          <a:lstStyle/>
          <a:p>
            <a:pPr algn="just" fontAlgn="base">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a.</a:t>
            </a:r>
            <a:r>
              <a:rPr lang="zh-CN" altLang="en-US" sz="1200" kern="0" dirty="0">
                <a:latin typeface="微软雅黑" panose="020B0503020204020204" charset="-122"/>
                <a:ea typeface="微软雅黑" panose="020B0503020204020204" charset="-122"/>
                <a:sym typeface="Wingdings 2" panose="05020102010507070707" pitchFamily="18" charset="2"/>
              </a:rPr>
              <a:t>对平移求导</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5" name="文本框 14"/>
          <p:cNvSpPr txBox="1"/>
          <p:nvPr/>
        </p:nvSpPr>
        <p:spPr>
          <a:xfrm>
            <a:off x="621665" y="1652576"/>
            <a:ext cx="4726305" cy="276999"/>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除了旋转和平移外，残差项对其它量的导数均为</a:t>
            </a:r>
            <a:r>
              <a:rPr lang="en-US" altLang="zh-CN" sz="1200" kern="0" dirty="0">
                <a:latin typeface="微软雅黑" panose="020B0503020204020204" charset="-122"/>
                <a:ea typeface="微软雅黑" panose="020B0503020204020204" charset="-122"/>
                <a:sym typeface="Wingdings 2" panose="05020102010507070707" pitchFamily="18" charset="2"/>
              </a:rPr>
              <a:t>0</a:t>
            </a:r>
            <a:r>
              <a:rPr lang="zh-CN" altLang="en-US" sz="1200" kern="0" dirty="0">
                <a:latin typeface="微软雅黑" panose="020B0503020204020204" charset="-122"/>
                <a:ea typeface="微软雅黑" panose="020B0503020204020204" charset="-122"/>
                <a:sym typeface="Wingdings 2" panose="05020102010507070707" pitchFamily="18" charset="2"/>
              </a:rPr>
              <a:t>。</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621665" y="1273192"/>
            <a:ext cx="1419860" cy="306705"/>
          </a:xfrm>
          <a:prstGeom prst="rect">
            <a:avLst/>
          </a:prstGeom>
          <a:noFill/>
        </p:spPr>
        <p:txBody>
          <a:bodyPr wrap="square" rtlCol="0" anchor="t">
            <a:spAutoFit/>
          </a:bodyPr>
          <a:lstStyle/>
          <a:p>
            <a:pPr algn="just" fontAlgn="base">
              <a:spcAft>
                <a:spcPct val="0"/>
              </a:spcAft>
              <a:buClr>
                <a:schemeClr val="accent2"/>
              </a:buClr>
              <a:defRPr/>
            </a:pPr>
            <a:r>
              <a:rPr lang="en-US" altLang="zh-CN" sz="1400" dirty="0">
                <a:latin typeface="微软雅黑" panose="020B0503020204020204" charset="-122"/>
                <a:ea typeface="微软雅黑" panose="020B0503020204020204" charset="-122"/>
                <a:sym typeface="Wingdings 2" panose="05020102010507070707" pitchFamily="18" charset="2"/>
              </a:rPr>
              <a:t>3) </a:t>
            </a:r>
            <a:r>
              <a:rPr lang="zh-CN" altLang="en-US" sz="1400" dirty="0">
                <a:latin typeface="微软雅黑" panose="020B0503020204020204" charset="-122"/>
                <a:ea typeface="微软雅黑" panose="020B0503020204020204" charset="-122"/>
                <a:sym typeface="Wingdings 2" panose="05020102010507070707" pitchFamily="18" charset="2"/>
              </a:rPr>
              <a:t>观测方程</a:t>
            </a:r>
            <a:endParaRPr lang="zh-CN" altLang="en-US" sz="14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sp>
        <p:nvSpPr>
          <p:cNvPr id="14" name="文本框 13"/>
          <p:cNvSpPr txBox="1"/>
          <p:nvPr/>
        </p:nvSpPr>
        <p:spPr>
          <a:xfrm>
            <a:off x="634316" y="1716862"/>
            <a:ext cx="1419860" cy="276999"/>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b.</a:t>
            </a:r>
            <a:r>
              <a:rPr lang="zh-CN" altLang="en-US" sz="1200" kern="0" dirty="0">
                <a:latin typeface="微软雅黑" panose="020B0503020204020204" charset="-122"/>
                <a:ea typeface="微软雅黑" panose="020B0503020204020204" charset="-122"/>
                <a:sym typeface="Wingdings 2" panose="05020102010507070707" pitchFamily="18" charset="2"/>
              </a:rPr>
              <a:t>对旋转求导</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1914525" y="2109553"/>
          <a:ext cx="5314950" cy="2900680"/>
        </p:xfrm>
        <a:graphic>
          <a:graphicData uri="http://schemas.openxmlformats.org/presentationml/2006/ole">
            <mc:AlternateContent xmlns:mc="http://schemas.openxmlformats.org/markup-compatibility/2006">
              <mc:Choice xmlns:v="urn:schemas-microsoft-com:vml" Requires="v">
                <p:oleObj spid="_x0000_s99361" name="" r:id="rId2" imgW="5314950" imgH="2900680" progId="Equation.Ribbit">
                  <p:embed/>
                </p:oleObj>
              </mc:Choice>
              <mc:Fallback>
                <p:oleObj name="" r:id="rId2" imgW="5314950" imgH="2900680" progId="Equation.Ribbit">
                  <p:embed/>
                  <p:pic>
                    <p:nvPicPr>
                      <p:cNvPr id="0" name="图片 5120"/>
                      <p:cNvPicPr/>
                      <p:nvPr/>
                    </p:nvPicPr>
                    <p:blipFill>
                      <a:blip r:embed="rId3"/>
                      <a:stretch>
                        <a:fillRect/>
                      </a:stretch>
                    </p:blipFill>
                    <p:spPr>
                      <a:xfrm>
                        <a:off x="1914525" y="2109553"/>
                        <a:ext cx="5314950" cy="2900680"/>
                      </a:xfrm>
                      <a:prstGeom prst="rect">
                        <a:avLst/>
                      </a:prstGeom>
                    </p:spPr>
                  </p:pic>
                </p:oleObj>
              </mc:Fallback>
            </mc:AlternateContent>
          </a:graphicData>
        </a:graphic>
      </p:graphicFrame>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621665" y="1273192"/>
            <a:ext cx="1419860" cy="306705"/>
          </a:xfrm>
          <a:prstGeom prst="rect">
            <a:avLst/>
          </a:prstGeom>
          <a:noFill/>
        </p:spPr>
        <p:txBody>
          <a:bodyPr wrap="square" rtlCol="0" anchor="t">
            <a:spAutoFit/>
          </a:bodyPr>
          <a:lstStyle/>
          <a:p>
            <a:pPr algn="just" fontAlgn="base">
              <a:spcAft>
                <a:spcPct val="0"/>
              </a:spcAft>
              <a:buClr>
                <a:schemeClr val="accent2"/>
              </a:buClr>
              <a:defRPr/>
            </a:pPr>
            <a:r>
              <a:rPr lang="en-US" altLang="zh-CN" sz="1400" dirty="0">
                <a:latin typeface="微软雅黑" panose="020B0503020204020204" charset="-122"/>
                <a:ea typeface="微软雅黑" panose="020B0503020204020204" charset="-122"/>
                <a:sym typeface="Wingdings 2" panose="05020102010507070707" pitchFamily="18" charset="2"/>
              </a:rPr>
              <a:t>3) </a:t>
            </a:r>
            <a:r>
              <a:rPr lang="zh-CN" altLang="en-US" sz="1400" dirty="0">
                <a:latin typeface="微软雅黑" panose="020B0503020204020204" charset="-122"/>
                <a:ea typeface="微软雅黑" panose="020B0503020204020204" charset="-122"/>
                <a:sym typeface="Wingdings 2" panose="05020102010507070707" pitchFamily="18" charset="2"/>
              </a:rPr>
              <a:t>观测方程</a:t>
            </a:r>
            <a:endParaRPr lang="zh-CN" altLang="en-US" sz="14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graphicFrame>
        <p:nvGraphicFramePr>
          <p:cNvPr id="2" name="对象 1">
            <a:hlinkClick r:id="" action="ppaction://ole?verb=0"/>
          </p:cNvPr>
          <p:cNvGraphicFramePr>
            <a:graphicFrameLocks noChangeAspect="1"/>
          </p:cNvGraphicFramePr>
          <p:nvPr/>
        </p:nvGraphicFramePr>
        <p:xfrm>
          <a:off x="1478996" y="1683614"/>
          <a:ext cx="2049780" cy="232410"/>
        </p:xfrm>
        <a:graphic>
          <a:graphicData uri="http://schemas.openxmlformats.org/presentationml/2006/ole">
            <mc:AlternateContent xmlns:mc="http://schemas.openxmlformats.org/markup-compatibility/2006">
              <mc:Choice xmlns:v="urn:schemas-microsoft-com:vml" Requires="v">
                <p:oleObj spid="_x0000_s100513" name="" r:id="rId2" imgW="2049780" imgH="232410" progId="Equation.Ribbit">
                  <p:embed/>
                </p:oleObj>
              </mc:Choice>
              <mc:Fallback>
                <p:oleObj name="" r:id="rId2" imgW="2049780" imgH="232410" progId="Equation.Ribbit">
                  <p:embed/>
                  <p:pic>
                    <p:nvPicPr>
                      <p:cNvPr id="0" name="图片 6144"/>
                      <p:cNvPicPr/>
                      <p:nvPr/>
                    </p:nvPicPr>
                    <p:blipFill>
                      <a:blip r:embed="rId3"/>
                      <a:stretch>
                        <a:fillRect/>
                      </a:stretch>
                    </p:blipFill>
                    <p:spPr>
                      <a:xfrm>
                        <a:off x="1478996" y="1683614"/>
                        <a:ext cx="2049780" cy="23241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1479313" y="2029371"/>
          <a:ext cx="4949825" cy="273685"/>
        </p:xfrm>
        <a:graphic>
          <a:graphicData uri="http://schemas.openxmlformats.org/presentationml/2006/ole">
            <mc:AlternateContent xmlns:mc="http://schemas.openxmlformats.org/markup-compatibility/2006">
              <mc:Choice xmlns:v="urn:schemas-microsoft-com:vml" Requires="v">
                <p:oleObj spid="_x0000_s100514" name="" r:id="rId4" imgW="4949825" imgH="273685" progId="Equation.Ribbit">
                  <p:embed/>
                </p:oleObj>
              </mc:Choice>
              <mc:Fallback>
                <p:oleObj name="" r:id="rId4" imgW="4949825" imgH="273685" progId="Equation.Ribbit">
                  <p:embed/>
                  <p:pic>
                    <p:nvPicPr>
                      <p:cNvPr id="0" name="图片 6145"/>
                      <p:cNvPicPr/>
                      <p:nvPr/>
                    </p:nvPicPr>
                    <p:blipFill>
                      <a:blip r:embed="rId5"/>
                      <a:stretch>
                        <a:fillRect/>
                      </a:stretch>
                    </p:blipFill>
                    <p:spPr>
                      <a:xfrm>
                        <a:off x="1479313" y="2029371"/>
                        <a:ext cx="4949825" cy="27368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494500" y="2531600"/>
          <a:ext cx="3815715" cy="426085"/>
        </p:xfrm>
        <a:graphic>
          <a:graphicData uri="http://schemas.openxmlformats.org/presentationml/2006/ole">
            <mc:AlternateContent xmlns:mc="http://schemas.openxmlformats.org/markup-compatibility/2006">
              <mc:Choice xmlns:v="urn:schemas-microsoft-com:vml" Requires="v">
                <p:oleObj spid="_x0000_s100515" name="" r:id="rId6" imgW="3815715" imgH="426085" progId="Equation.Ribbit">
                  <p:embed/>
                </p:oleObj>
              </mc:Choice>
              <mc:Fallback>
                <p:oleObj name="" r:id="rId6" imgW="3815715" imgH="426085" progId="Equation.Ribbit">
                  <p:embed/>
                  <p:pic>
                    <p:nvPicPr>
                      <p:cNvPr id="0" name="图片 6146"/>
                      <p:cNvPicPr/>
                      <p:nvPr/>
                    </p:nvPicPr>
                    <p:blipFill>
                      <a:blip r:embed="rId7"/>
                      <a:stretch>
                        <a:fillRect/>
                      </a:stretch>
                    </p:blipFill>
                    <p:spPr>
                      <a:xfrm>
                        <a:off x="1494500" y="2531600"/>
                        <a:ext cx="3815715" cy="426085"/>
                      </a:xfrm>
                      <a:prstGeom prst="rect">
                        <a:avLst/>
                      </a:prstGeom>
                    </p:spPr>
                  </p:pic>
                </p:oleObj>
              </mc:Fallback>
            </mc:AlternateContent>
          </a:graphicData>
        </a:graphic>
      </p:graphicFrame>
      <p:pic>
        <p:nvPicPr>
          <p:cNvPr id="10" name="图片 9"/>
          <p:cNvPicPr>
            <a:picLocks noChangeAspect="1"/>
          </p:cNvPicPr>
          <p:nvPr/>
        </p:nvPicPr>
        <p:blipFill>
          <a:blip r:embed="rId8"/>
          <a:stretch>
            <a:fillRect/>
          </a:stretch>
        </p:blipFill>
        <p:spPr>
          <a:xfrm>
            <a:off x="1494500" y="3021820"/>
            <a:ext cx="3517265" cy="342265"/>
          </a:xfrm>
          <a:prstGeom prst="rect">
            <a:avLst/>
          </a:prstGeom>
        </p:spPr>
      </p:pic>
      <p:graphicFrame>
        <p:nvGraphicFramePr>
          <p:cNvPr id="11" name="对象 10">
            <a:hlinkClick r:id="" action="ppaction://ole?verb=0"/>
          </p:cNvPr>
          <p:cNvGraphicFramePr>
            <a:graphicFrameLocks noChangeAspect="1"/>
          </p:cNvGraphicFramePr>
          <p:nvPr/>
        </p:nvGraphicFramePr>
        <p:xfrm>
          <a:off x="1494183" y="3428538"/>
          <a:ext cx="1591310" cy="236220"/>
        </p:xfrm>
        <a:graphic>
          <a:graphicData uri="http://schemas.openxmlformats.org/presentationml/2006/ole">
            <mc:AlternateContent xmlns:mc="http://schemas.openxmlformats.org/markup-compatibility/2006">
              <mc:Choice xmlns:v="urn:schemas-microsoft-com:vml" Requires="v">
                <p:oleObj spid="_x0000_s100516" name="" r:id="rId9" imgW="1591310" imgH="236220" progId="Equation.Ribbit">
                  <p:embed/>
                </p:oleObj>
              </mc:Choice>
              <mc:Fallback>
                <p:oleObj name="" r:id="rId9" imgW="1591310" imgH="236220" progId="Equation.Ribbit">
                  <p:embed/>
                  <p:pic>
                    <p:nvPicPr>
                      <p:cNvPr id="0" name="图片 6147"/>
                      <p:cNvPicPr/>
                      <p:nvPr/>
                    </p:nvPicPr>
                    <p:blipFill>
                      <a:blip r:embed="rId10"/>
                      <a:stretch>
                        <a:fillRect/>
                      </a:stretch>
                    </p:blipFill>
                    <p:spPr>
                      <a:xfrm>
                        <a:off x="1494183" y="3428538"/>
                        <a:ext cx="1591310" cy="23622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1520078" y="4054761"/>
          <a:ext cx="4901565" cy="309245"/>
        </p:xfrm>
        <a:graphic>
          <a:graphicData uri="http://schemas.openxmlformats.org/presentationml/2006/ole">
            <mc:AlternateContent xmlns:mc="http://schemas.openxmlformats.org/markup-compatibility/2006">
              <mc:Choice xmlns:v="urn:schemas-microsoft-com:vml" Requires="v">
                <p:oleObj spid="_x0000_s100517" name="" r:id="rId11" imgW="4901565" imgH="309245" progId="Equation.Ribbit">
                  <p:embed/>
                </p:oleObj>
              </mc:Choice>
              <mc:Fallback>
                <p:oleObj name="" r:id="rId11" imgW="4901565" imgH="309245" progId="Equation.Ribbit">
                  <p:embed/>
                  <p:pic>
                    <p:nvPicPr>
                      <p:cNvPr id="0" name="图片 6148"/>
                      <p:cNvPicPr/>
                      <p:nvPr/>
                    </p:nvPicPr>
                    <p:blipFill>
                      <a:blip r:embed="rId12"/>
                      <a:stretch>
                        <a:fillRect/>
                      </a:stretch>
                    </p:blipFill>
                    <p:spPr>
                      <a:xfrm>
                        <a:off x="1520078" y="4054761"/>
                        <a:ext cx="4901565" cy="309245"/>
                      </a:xfrm>
                      <a:prstGeom prst="rect">
                        <a:avLst/>
                      </a:prstGeom>
                    </p:spPr>
                  </p:pic>
                </p:oleObj>
              </mc:Fallback>
            </mc:AlternateContent>
          </a:graphicData>
        </a:graphic>
      </p:graphicFrame>
      <p:sp>
        <p:nvSpPr>
          <p:cNvPr id="13" name="文本框 12"/>
          <p:cNvSpPr txBox="1"/>
          <p:nvPr/>
        </p:nvSpPr>
        <p:spPr>
          <a:xfrm>
            <a:off x="621665" y="1811655"/>
            <a:ext cx="557530" cy="276999"/>
          </a:xfrm>
          <a:prstGeom prst="rect">
            <a:avLst/>
          </a:prstGeom>
          <a:noFill/>
        </p:spPr>
        <p:txBody>
          <a:bodyPr wrap="square" rtlCol="0" anchor="t">
            <a:spAutoFit/>
          </a:bodyPr>
          <a:lstStyle/>
          <a:p>
            <a:pPr marR="0" lvl="0" indent="0" algn="just" fontAlgn="base">
              <a:lnSpc>
                <a:spcPct val="100000"/>
              </a:lnSpc>
              <a:spcBef>
                <a:spcPts val="0"/>
              </a:spcBef>
              <a:spcAft>
                <a:spcPct val="0"/>
              </a:spcAft>
              <a:buClr>
                <a:schemeClr val="accent2"/>
              </a:buClr>
              <a:buSzTx/>
              <a:buNone/>
              <a:defRPr/>
            </a:pPr>
            <a:r>
              <a:rPr lang="zh-CN" altLang="en-US" sz="1200" dirty="0">
                <a:latin typeface="微软雅黑" panose="020B0503020204020204" charset="-122"/>
                <a:ea typeface="微软雅黑" panose="020B0503020204020204" charset="-122"/>
                <a:sym typeface="Wingdings 2" panose="05020102010507070707" pitchFamily="18" charset="2"/>
              </a:rPr>
              <a:t>预测：</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15" name="文本框 14"/>
          <p:cNvSpPr txBox="1"/>
          <p:nvPr/>
        </p:nvSpPr>
        <p:spPr>
          <a:xfrm>
            <a:off x="612611" y="3024822"/>
            <a:ext cx="1103630" cy="276999"/>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zh-CN" altLang="en-US" sz="1200" dirty="0">
                <a:latin typeface="微软雅黑" panose="020B0503020204020204" charset="-122"/>
                <a:ea typeface="微软雅黑" panose="020B0503020204020204" charset="-122"/>
                <a:sym typeface="Wingdings 2" panose="05020102010507070707" pitchFamily="18" charset="2"/>
              </a:rPr>
              <a:t>迭代观测：</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16" name="文本框 15"/>
          <p:cNvSpPr txBox="1"/>
          <p:nvPr/>
        </p:nvSpPr>
        <p:spPr>
          <a:xfrm>
            <a:off x="621665" y="4048442"/>
            <a:ext cx="1038860" cy="276999"/>
          </a:xfrm>
          <a:prstGeom prst="rect">
            <a:avLst/>
          </a:prstGeom>
          <a:noFill/>
        </p:spPr>
        <p:txBody>
          <a:bodyPr wrap="square" rtlCol="0" anchor="t">
            <a:spAutoFit/>
          </a:bodyPr>
          <a:lstStyle/>
          <a:p>
            <a:pPr algn="just" fontAlgn="base">
              <a:spcAft>
                <a:spcPct val="0"/>
              </a:spcAft>
              <a:buClr>
                <a:schemeClr val="accent2"/>
              </a:buClr>
              <a:defRPr/>
            </a:pPr>
            <a:r>
              <a:rPr lang="zh-CN" altLang="en-US" sz="1200" dirty="0">
                <a:latin typeface="微软雅黑" panose="020B0503020204020204" charset="-122"/>
                <a:ea typeface="微软雅黑" panose="020B0503020204020204" charset="-122"/>
                <a:sym typeface="Wingdings 2" panose="05020102010507070707" pitchFamily="18" charset="2"/>
              </a:rPr>
              <a:t>后验方差：</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2.</a:t>
            </a:r>
            <a:r>
              <a:rPr lang="zh-CN" altLang="en-US" sz="1600" dirty="0">
                <a:latin typeface="微软雅黑" panose="020B0503020204020204" charset="-122"/>
                <a:ea typeface="微软雅黑" panose="020B0503020204020204" charset="-122"/>
                <a:sym typeface="Wingdings 2" panose="05020102010507070707" pitchFamily="18" charset="2"/>
              </a:rPr>
              <a:t>滤波模型</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14" name="文本框 13"/>
          <p:cNvSpPr txBox="1"/>
          <p:nvPr/>
        </p:nvSpPr>
        <p:spPr>
          <a:xfrm>
            <a:off x="621665" y="1273192"/>
            <a:ext cx="1419860" cy="306705"/>
          </a:xfrm>
          <a:prstGeom prst="rect">
            <a:avLst/>
          </a:prstGeom>
          <a:noFill/>
        </p:spPr>
        <p:txBody>
          <a:bodyPr wrap="square" rtlCol="0" anchor="t">
            <a:spAutoFit/>
          </a:bodyPr>
          <a:lstStyle/>
          <a:p>
            <a:pPr algn="just" fontAlgn="base">
              <a:spcAft>
                <a:spcPct val="0"/>
              </a:spcAft>
              <a:buClr>
                <a:schemeClr val="accent2"/>
              </a:buClr>
              <a:defRPr/>
            </a:pPr>
            <a:r>
              <a:rPr lang="en-US" altLang="zh-CN" sz="1400" dirty="0">
                <a:latin typeface="微软雅黑" panose="020B0503020204020204" charset="-122"/>
                <a:ea typeface="微软雅黑" panose="020B0503020204020204" charset="-122"/>
                <a:sym typeface="Wingdings 2" panose="05020102010507070707" pitchFamily="18" charset="2"/>
              </a:rPr>
              <a:t>3) </a:t>
            </a:r>
            <a:r>
              <a:rPr lang="zh-CN" altLang="en-US" sz="1400" dirty="0">
                <a:latin typeface="微软雅黑" panose="020B0503020204020204" charset="-122"/>
                <a:ea typeface="微软雅黑" panose="020B0503020204020204" charset="-122"/>
                <a:sym typeface="Wingdings 2" panose="05020102010507070707" pitchFamily="18" charset="2"/>
              </a:rPr>
              <a:t>观测方程</a:t>
            </a:r>
            <a:endParaRPr lang="zh-CN" altLang="en-US" sz="14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graphicFrame>
        <p:nvGraphicFramePr>
          <p:cNvPr id="5" name="对象 4">
            <a:hlinkClick r:id="" action="ppaction://ole?verb=0"/>
          </p:cNvPr>
          <p:cNvGraphicFramePr>
            <a:graphicFrameLocks noChangeAspect="1"/>
          </p:cNvGraphicFramePr>
          <p:nvPr/>
        </p:nvGraphicFramePr>
        <p:xfrm>
          <a:off x="902043" y="1360593"/>
          <a:ext cx="3599180" cy="667385"/>
        </p:xfrm>
        <a:graphic>
          <a:graphicData uri="http://schemas.openxmlformats.org/presentationml/2006/ole">
            <mc:AlternateContent xmlns:mc="http://schemas.openxmlformats.org/markup-compatibility/2006">
              <mc:Choice xmlns:v="urn:schemas-microsoft-com:vml" Requires="v">
                <p:oleObj spid="_x0000_s7202" name="" r:id="rId2" imgW="3599180" imgH="667385" progId="Equation.Ribbit">
                  <p:embed/>
                </p:oleObj>
              </mc:Choice>
              <mc:Fallback>
                <p:oleObj name="" r:id="rId2" imgW="3599180" imgH="667385" progId="Equation.Ribbit">
                  <p:embed/>
                  <p:pic>
                    <p:nvPicPr>
                      <p:cNvPr id="0" name="图片 7168"/>
                      <p:cNvPicPr/>
                      <p:nvPr/>
                    </p:nvPicPr>
                    <p:blipFill>
                      <a:blip r:embed="rId3"/>
                      <a:stretch>
                        <a:fillRect/>
                      </a:stretch>
                    </p:blipFill>
                    <p:spPr>
                      <a:xfrm>
                        <a:off x="902043" y="1360593"/>
                        <a:ext cx="3599180" cy="667385"/>
                      </a:xfrm>
                      <a:prstGeom prst="rect">
                        <a:avLst/>
                      </a:prstGeom>
                    </p:spPr>
                  </p:pic>
                </p:oleObj>
              </mc:Fallback>
            </mc:AlternateContent>
          </a:graphicData>
        </a:graphic>
      </p:graphicFrame>
      <p:sp>
        <p:nvSpPr>
          <p:cNvPr id="14" name="文本框 13"/>
          <p:cNvSpPr txBox="1"/>
          <p:nvPr/>
        </p:nvSpPr>
        <p:spPr>
          <a:xfrm>
            <a:off x="621665" y="2523490"/>
            <a:ext cx="944245" cy="338554"/>
          </a:xfrm>
          <a:prstGeom prst="rect">
            <a:avLst/>
          </a:prstGeom>
          <a:noFill/>
        </p:spPr>
        <p:txBody>
          <a:bodyPr wrap="square" rtlCol="0" anchor="t">
            <a:spAutoFit/>
          </a:bodyPr>
          <a:lstStyle/>
          <a:p>
            <a:pPr marR="0" lvl="0" indent="0" algn="just"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4.</a:t>
            </a:r>
            <a:r>
              <a:rPr lang="zh-CN" altLang="en-US" sz="1600" dirty="0">
                <a:latin typeface="微软雅黑" panose="020B0503020204020204" charset="-122"/>
                <a:ea typeface="微软雅黑" panose="020B0503020204020204" charset="-122"/>
                <a:sym typeface="Wingdings 2" panose="05020102010507070707" pitchFamily="18" charset="2"/>
              </a:rPr>
              <a:t>讨论</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17" name="文本框 16"/>
          <p:cNvSpPr txBox="1"/>
          <p:nvPr/>
        </p:nvSpPr>
        <p:spPr>
          <a:xfrm>
            <a:off x="621665" y="2826385"/>
            <a:ext cx="5055235" cy="613694"/>
          </a:xfrm>
          <a:prstGeom prst="rect">
            <a:avLst/>
          </a:prstGeom>
          <a:noFill/>
        </p:spPr>
        <p:txBody>
          <a:bodyPr wrap="square" rtlCol="0" anchor="t">
            <a:spAutoFit/>
          </a:bodyPr>
          <a:lstStyle/>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1) </a:t>
            </a:r>
            <a:r>
              <a:rPr lang="zh-CN" altLang="en-US" sz="1200" dirty="0">
                <a:latin typeface="微软雅黑" panose="020B0503020204020204" charset="-122"/>
                <a:ea typeface="微软雅黑" panose="020B0503020204020204" charset="-122"/>
                <a:sym typeface="Wingdings 2" panose="05020102010507070707" pitchFamily="18" charset="2"/>
              </a:rPr>
              <a:t>滤波加在前端里程计上，而不是加在</a:t>
            </a:r>
            <a:r>
              <a:rPr lang="en-US" altLang="zh-CN" sz="1200" dirty="0">
                <a:latin typeface="微软雅黑" panose="020B0503020204020204" charset="-122"/>
                <a:ea typeface="微软雅黑" panose="020B0503020204020204" charset="-122"/>
                <a:sym typeface="Wingdings 2" panose="05020102010507070707" pitchFamily="18" charset="2"/>
              </a:rPr>
              <a:t>mapping</a:t>
            </a:r>
            <a:r>
              <a:rPr lang="zh-CN" altLang="en-US" sz="1200" dirty="0">
                <a:latin typeface="微软雅黑" panose="020B0503020204020204" charset="-122"/>
                <a:ea typeface="微软雅黑" panose="020B0503020204020204" charset="-122"/>
                <a:sym typeface="Wingdings 2" panose="05020102010507070707" pitchFamily="18" charset="2"/>
              </a:rPr>
              <a:t>环节是否合理？</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2) </a:t>
            </a:r>
            <a:r>
              <a:rPr lang="zh-CN" altLang="en-US" sz="1200" dirty="0">
                <a:latin typeface="微软雅黑" panose="020B0503020204020204" charset="-122"/>
                <a:ea typeface="微软雅黑" panose="020B0503020204020204" charset="-122"/>
                <a:sym typeface="Wingdings 2" panose="05020102010507070707" pitchFamily="18" charset="2"/>
              </a:rPr>
              <a:t>迭代环节是否需要每次都重新关联</a:t>
            </a:r>
            <a:r>
              <a:rPr lang="en-US" altLang="zh-CN" sz="1200" dirty="0">
                <a:latin typeface="微软雅黑" panose="020B0503020204020204" charset="-122"/>
                <a:ea typeface="微软雅黑" panose="020B0503020204020204" charset="-122"/>
                <a:sym typeface="Wingdings 2" panose="05020102010507070707" pitchFamily="18" charset="2"/>
              </a:rPr>
              <a:t>?</a:t>
            </a:r>
            <a:endParaRPr lang="en-US" altLang="zh-CN" sz="1200" dirty="0">
              <a:latin typeface="微软雅黑" panose="020B0503020204020204" charset="-122"/>
              <a:ea typeface="微软雅黑" panose="020B0503020204020204" charset="-122"/>
              <a:sym typeface="Wingdings 2" panose="05020102010507070707" pitchFamily="18" charset="2"/>
            </a:endParaRPr>
          </a:p>
        </p:txBody>
      </p:sp>
      <p:sp>
        <p:nvSpPr>
          <p:cNvPr id="2" name="文本框 1"/>
          <p:cNvSpPr txBox="1"/>
          <p:nvPr/>
        </p:nvSpPr>
        <p:spPr>
          <a:xfrm>
            <a:off x="612611" y="797673"/>
            <a:ext cx="2963507" cy="338554"/>
          </a:xfrm>
          <a:prstGeom prst="rect">
            <a:avLst/>
          </a:prstGeom>
          <a:noFill/>
        </p:spPr>
        <p:txBody>
          <a:bodyPr wrap="square" rtlCol="0" anchor="t">
            <a:spAutoFit/>
          </a:bodyPr>
          <a:lstStyle/>
          <a:p>
            <a:pPr algn="just" fontAlgn="base">
              <a:spcAft>
                <a:spcPct val="0"/>
              </a:spcAft>
              <a:buClr>
                <a:schemeClr val="accent2"/>
              </a:buClr>
              <a:defRPr/>
            </a:pPr>
            <a:r>
              <a:rPr lang="en-US" altLang="zh-CN" sz="1600" dirty="0">
                <a:latin typeface="微软雅黑" panose="020B0503020204020204" charset="-122"/>
                <a:ea typeface="微软雅黑" panose="020B0503020204020204" charset="-122"/>
                <a:sym typeface="Wingdings 2" panose="05020102010507070707" pitchFamily="18" charset="2"/>
              </a:rPr>
              <a:t>3.</a:t>
            </a:r>
            <a:r>
              <a:rPr lang="zh-CN" altLang="en-US" sz="1600" dirty="0">
                <a:latin typeface="微软雅黑" panose="020B0503020204020204" charset="-122"/>
                <a:ea typeface="微软雅黑" panose="020B0503020204020204" charset="-122"/>
                <a:sym typeface="Wingdings 2" panose="05020102010507070707" pitchFamily="18" charset="2"/>
              </a:rPr>
              <a:t>位姿更新</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融合点云特征的滤波方法</a:t>
            </a:r>
            <a:endParaRPr lang="zh-CN" altLang="en-US" b="1">
              <a:solidFill>
                <a:srgbClr val="464646"/>
              </a:solidFill>
              <a:latin typeface="微软雅黑" panose="020B0503020204020204" charset="-122"/>
              <a:ea typeface="微软雅黑" panose="020B0503020204020204" charset="-122"/>
            </a:endParaRPr>
          </a:p>
        </p:txBody>
      </p:sp>
      <p:sp>
        <p:nvSpPr>
          <p:cNvPr id="2" name="文本框 1"/>
          <p:cNvSpPr txBox="1"/>
          <p:nvPr/>
        </p:nvSpPr>
        <p:spPr>
          <a:xfrm>
            <a:off x="621665" y="792192"/>
            <a:ext cx="1698625" cy="338554"/>
          </a:xfrm>
          <a:prstGeom prst="rect">
            <a:avLst/>
          </a:prstGeom>
          <a:noFill/>
        </p:spPr>
        <p:txBody>
          <a:bodyPr wrap="square" rtlCol="0" anchor="t">
            <a:spAutoFit/>
          </a:bodyPr>
          <a:lstStyle/>
          <a:p>
            <a:pPr marR="0" lvl="0" indent="0" algn="just" defTabSz="914400" rtl="0" fontAlgn="base">
              <a:lnSpc>
                <a:spcPct val="100000"/>
              </a:lnSpc>
              <a:spcBef>
                <a:spcPts val="0"/>
              </a:spcBef>
              <a:spcAft>
                <a:spcPct val="0"/>
              </a:spcAft>
              <a:buClr>
                <a:schemeClr val="accent2"/>
              </a:buClr>
              <a:buSzTx/>
              <a:buNone/>
              <a:defRPr/>
            </a:pPr>
            <a:r>
              <a:rPr lang="en-US" altLang="zh-CN" sz="1600" dirty="0">
                <a:latin typeface="微软雅黑" panose="020B0503020204020204" charset="-122"/>
                <a:ea typeface="微软雅黑" panose="020B0503020204020204" charset="-122"/>
                <a:sym typeface="Wingdings 2" panose="05020102010507070707" pitchFamily="18" charset="2"/>
              </a:rPr>
              <a:t>5.</a:t>
            </a:r>
            <a:r>
              <a:rPr lang="zh-CN" altLang="en-US" sz="1600" dirty="0">
                <a:latin typeface="微软雅黑" panose="020B0503020204020204" charset="-122"/>
                <a:ea typeface="微软雅黑" panose="020B0503020204020204" charset="-122"/>
                <a:sym typeface="Wingdings 2" panose="05020102010507070707" pitchFamily="18" charset="2"/>
              </a:rPr>
              <a:t>相似工作</a:t>
            </a:r>
            <a:endParaRPr lang="zh-CN" altLang="en-US" sz="1600" dirty="0">
              <a:latin typeface="微软雅黑" panose="020B0503020204020204" charset="-122"/>
              <a:ea typeface="微软雅黑" panose="020B0503020204020204" charset="-122"/>
              <a:sym typeface="Wingdings 2" panose="05020102010507070707" pitchFamily="18" charset="2"/>
            </a:endParaRPr>
          </a:p>
        </p:txBody>
      </p:sp>
      <p:sp>
        <p:nvSpPr>
          <p:cNvPr id="3" name="文本框 2"/>
          <p:cNvSpPr txBox="1"/>
          <p:nvPr/>
        </p:nvSpPr>
        <p:spPr>
          <a:xfrm>
            <a:off x="621665" y="2383044"/>
            <a:ext cx="5625226" cy="377411"/>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400" dirty="0">
                <a:latin typeface="微软雅黑" panose="020B0503020204020204" charset="-122"/>
                <a:ea typeface="微软雅黑" panose="020B0503020204020204" charset="-122"/>
              </a:rPr>
              <a:t>代码地址：https://github.com/hku-mars/FAST_LIO</a:t>
            </a:r>
            <a:endParaRPr lang="zh-CN" altLang="en-US" sz="1400" dirty="0">
              <a:latin typeface="微软雅黑" panose="020B0503020204020204" charset="-122"/>
              <a:ea typeface="微软雅黑" panose="020B0503020204020204" charset="-122"/>
            </a:endParaRPr>
          </a:p>
        </p:txBody>
      </p:sp>
      <p:sp>
        <p:nvSpPr>
          <p:cNvPr id="7" name="文本框 6"/>
          <p:cNvSpPr txBox="1"/>
          <p:nvPr/>
        </p:nvSpPr>
        <p:spPr>
          <a:xfrm>
            <a:off x="621665" y="1566287"/>
            <a:ext cx="7803198" cy="705258"/>
          </a:xfrm>
          <a:prstGeom prst="rect">
            <a:avLst/>
          </a:prstGeom>
          <a:noFill/>
        </p:spPr>
        <p:txBody>
          <a:bodyPr wrap="square" rtlCol="0" anchor="t">
            <a:spAutoFit/>
          </a:bodyPr>
          <a:lstStyle/>
          <a:p>
            <a:pPr algn="just" fontAlgn="base">
              <a:lnSpc>
                <a:spcPct val="150000"/>
              </a:lnSpc>
              <a:spcAft>
                <a:spcPct val="0"/>
              </a:spcAft>
              <a:buClr>
                <a:schemeClr val="accent2"/>
              </a:buClr>
              <a:defRPr/>
            </a:pPr>
            <a:r>
              <a:rPr lang="zh-CN" altLang="en-US" sz="1400" dirty="0">
                <a:latin typeface="微软雅黑" panose="020B0503020204020204" charset="-122"/>
                <a:ea typeface="微软雅黑" panose="020B0503020204020204" charset="-122"/>
              </a:rPr>
              <a:t>论文题目：FAST-LIO: A Fast, Robust LiDAR-inertial Odometry Package by Tightly-Coupled Iterated Kalman Filter</a:t>
            </a:r>
            <a:endParaRPr lang="zh-CN" altLang="en-US" sz="1400" dirty="0">
              <a:latin typeface="微软雅黑" panose="020B0503020204020204" charset="-122"/>
              <a:ea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741930" cy="368300"/>
          </a:xfrm>
          <a:prstGeom prst="rect">
            <a:avLst/>
          </a:prstGeom>
          <a:noFill/>
        </p:spPr>
        <p:txBody>
          <a:bodyPr wrap="square" rtlCol="0">
            <a:spAutoFit/>
          </a:bodyPr>
          <a:lstStyle/>
          <a:p>
            <a:r>
              <a:rPr lang="zh-CN" altLang="en-US" b="1">
                <a:solidFill>
                  <a:srgbClr val="464646"/>
                </a:solidFill>
                <a:latin typeface="微软雅黑" panose="020B0503020204020204" charset="-122"/>
                <a:ea typeface="微软雅黑" panose="020B0503020204020204" charset="-122"/>
              </a:rPr>
              <a:t>作业</a:t>
            </a:r>
            <a:endParaRPr lang="zh-CN" altLang="en-US" b="1">
              <a:solidFill>
                <a:srgbClr val="464646"/>
              </a:solidFill>
              <a:latin typeface="微软雅黑" panose="020B0503020204020204" charset="-122"/>
              <a:ea typeface="微软雅黑" panose="020B0503020204020204" charset="-122"/>
            </a:endParaRPr>
          </a:p>
        </p:txBody>
      </p:sp>
      <p:sp>
        <p:nvSpPr>
          <p:cNvPr id="17" name="文本框 16"/>
          <p:cNvSpPr txBox="1"/>
          <p:nvPr/>
        </p:nvSpPr>
        <p:spPr>
          <a:xfrm>
            <a:off x="621665" y="885190"/>
            <a:ext cx="7109460" cy="1753235"/>
          </a:xfrm>
          <a:prstGeom prst="rect">
            <a:avLst/>
          </a:prstGeom>
          <a:noFill/>
        </p:spPr>
        <p:txBody>
          <a:bodyPr wrap="square" rtlCol="0" anchor="t">
            <a:spAutoFit/>
          </a:bodyPr>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1. </a:t>
            </a:r>
            <a:r>
              <a:rPr lang="zh-CN" altLang="en-US" sz="1200" dirty="0">
                <a:latin typeface="微软雅黑" panose="020B0503020204020204" charset="-122"/>
                <a:ea typeface="微软雅黑" panose="020B0503020204020204" charset="-122"/>
                <a:sym typeface="Wingdings 2" panose="05020102010507070707" pitchFamily="18" charset="2"/>
              </a:rPr>
              <a:t>在上一章基于地图定位的方法中，增加运动约束模型</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不需要估计安装误差</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，并：</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1) </a:t>
            </a:r>
            <a:r>
              <a:rPr lang="zh-CN" altLang="en-US" sz="1200" dirty="0">
                <a:latin typeface="微软雅黑" panose="020B0503020204020204" charset="-122"/>
                <a:ea typeface="微软雅黑" panose="020B0503020204020204" charset="-122"/>
                <a:sym typeface="Wingdings 2" panose="05020102010507070707" pitchFamily="18" charset="2"/>
              </a:rPr>
              <a:t>对比添加运动约束前后，定位误差的变化，以组合惯导的输出为真值</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2) </a:t>
            </a:r>
            <a:r>
              <a:rPr lang="zh-CN" altLang="en-US" sz="1200" dirty="0">
                <a:latin typeface="微软雅黑" panose="020B0503020204020204" charset="-122"/>
                <a:ea typeface="微软雅黑" panose="020B0503020204020204" charset="-122"/>
                <a:sym typeface="Wingdings 2" panose="05020102010507070707" pitchFamily="18" charset="2"/>
              </a:rPr>
              <a:t>由于</a:t>
            </a:r>
            <a:r>
              <a:rPr lang="en-US" altLang="zh-CN" sz="1200" dirty="0">
                <a:latin typeface="微软雅黑" panose="020B0503020204020204" charset="-122"/>
                <a:ea typeface="微软雅黑" panose="020B0503020204020204" charset="-122"/>
                <a:sym typeface="Wingdings 2" panose="05020102010507070707" pitchFamily="18" charset="2"/>
              </a:rPr>
              <a:t>kitti</a:t>
            </a:r>
            <a:r>
              <a:rPr lang="zh-CN" altLang="en-US" sz="1200" dirty="0">
                <a:latin typeface="微软雅黑" panose="020B0503020204020204" charset="-122"/>
                <a:ea typeface="微软雅黑" panose="020B0503020204020204" charset="-122"/>
                <a:sym typeface="Wingdings 2" panose="05020102010507070707" pitchFamily="18" charset="2"/>
              </a:rPr>
              <a:t>的组合惯导也有一定误差，因此对比时宜重点关注波动性，而不要过多纠结连续偏差</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3) </a:t>
            </a:r>
            <a:r>
              <a:rPr lang="zh-CN" altLang="en-US" sz="1200" dirty="0">
                <a:latin typeface="微软雅黑" panose="020B0503020204020204" charset="-122"/>
                <a:ea typeface="微软雅黑" panose="020B0503020204020204" charset="-122"/>
                <a:sym typeface="Wingdings 2" panose="05020102010507070707" pitchFamily="18" charset="2"/>
              </a:rPr>
              <a:t>运动约束对参数和车的抖动较敏感，因此调参时需要多一些耐心，并设计一定机制，在车快速转向时不添加约束</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4) </a:t>
            </a:r>
            <a:r>
              <a:rPr lang="zh-CN" altLang="en-US" sz="1200" dirty="0">
                <a:latin typeface="微软雅黑" panose="020B0503020204020204" charset="-122"/>
                <a:ea typeface="微软雅黑" panose="020B0503020204020204" charset="-122"/>
                <a:sym typeface="Wingdings 2" panose="05020102010507070707" pitchFamily="18" charset="2"/>
              </a:rPr>
              <a:t>若实在调试不出好的效果，可按折中方法，即只在输出时做约束，而不把约束加入滤波模型。</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4" name="文本框 3"/>
          <p:cNvSpPr txBox="1"/>
          <p:nvPr/>
        </p:nvSpPr>
        <p:spPr>
          <a:xfrm>
            <a:off x="621665" y="2827655"/>
            <a:ext cx="7325360" cy="1198880"/>
          </a:xfrm>
          <a:prstGeom prst="rect">
            <a:avLst/>
          </a:prstGeom>
          <a:noFill/>
        </p:spPr>
        <p:txBody>
          <a:bodyPr wrap="square" rtlCol="0" anchor="t">
            <a:spAutoFit/>
          </a:bodyPr>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2. </a:t>
            </a:r>
            <a:r>
              <a:rPr lang="zh-CN" altLang="en-US" sz="1200" dirty="0">
                <a:latin typeface="微软雅黑" panose="020B0503020204020204" charset="-122"/>
                <a:ea typeface="微软雅黑" panose="020B0503020204020204" charset="-122"/>
                <a:sym typeface="Wingdings 2" panose="05020102010507070707" pitchFamily="18" charset="2"/>
              </a:rPr>
              <a:t>在仿真数据中，增加里程计数据，实现</a:t>
            </a:r>
            <a:r>
              <a:rPr lang="en-US" altLang="zh-CN" sz="1200" dirty="0">
                <a:latin typeface="微软雅黑" panose="020B0503020204020204" charset="-122"/>
                <a:ea typeface="微软雅黑" panose="020B0503020204020204" charset="-122"/>
                <a:sym typeface="Wingdings 2" panose="05020102010507070707" pitchFamily="18" charset="2"/>
              </a:rPr>
              <a:t>“gps+imu+</a:t>
            </a:r>
            <a:r>
              <a:rPr lang="zh-CN" altLang="en-US" sz="1200" dirty="0">
                <a:latin typeface="微软雅黑" panose="020B0503020204020204" charset="-122"/>
                <a:ea typeface="微软雅黑" panose="020B0503020204020204" charset="-122"/>
                <a:sym typeface="Wingdings 2" panose="05020102010507070707" pitchFamily="18" charset="2"/>
              </a:rPr>
              <a:t>里程计</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的滤波融合算法</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不需估计安装误差</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，并：</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1) </a:t>
            </a:r>
            <a:r>
              <a:rPr lang="zh-CN" altLang="en-US" sz="1200" dirty="0">
                <a:latin typeface="微软雅黑" panose="020B0503020204020204" charset="-122"/>
                <a:ea typeface="微软雅黑" panose="020B0503020204020204" charset="-122"/>
                <a:sym typeface="Wingdings 2" panose="05020102010507070707" pitchFamily="18" charset="2"/>
              </a:rPr>
              <a:t>观察不同运动状态下的收敛情况，并与上一章的结果做对比。</a:t>
            </a:r>
            <a:endParaRPr lang="zh-CN" altLang="en-US" sz="1200" dirty="0">
              <a:latin typeface="微软雅黑" panose="020B0503020204020204" charset="-122"/>
              <a:ea typeface="微软雅黑" panose="020B0503020204020204" charset="-122"/>
              <a:sym typeface="Wingdings 2" panose="05020102010507070707" pitchFamily="18" charset="2"/>
            </a:endParaRPr>
          </a:p>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2) </a:t>
            </a:r>
            <a:r>
              <a:rPr lang="zh-CN" altLang="en-US" sz="1200" dirty="0">
                <a:latin typeface="微软雅黑" panose="020B0503020204020204" charset="-122"/>
                <a:ea typeface="微软雅黑" panose="020B0503020204020204" charset="-122"/>
                <a:sym typeface="Wingdings 2" panose="05020102010507070707" pitchFamily="18" charset="2"/>
              </a:rPr>
              <a:t>选做：可自行拓展不同精度</a:t>
            </a:r>
            <a:r>
              <a:rPr lang="en-US" altLang="zh-CN" sz="1200" dirty="0">
                <a:latin typeface="微软雅黑" panose="020B0503020204020204" charset="-122"/>
                <a:ea typeface="微软雅黑" panose="020B0503020204020204" charset="-122"/>
                <a:sym typeface="Wingdings 2" panose="05020102010507070707" pitchFamily="18" charset="2"/>
              </a:rPr>
              <a:t>imu</a:t>
            </a:r>
            <a:r>
              <a:rPr lang="zh-CN" altLang="en-US" sz="1200" dirty="0">
                <a:latin typeface="微软雅黑" panose="020B0503020204020204" charset="-122"/>
                <a:ea typeface="微软雅黑" panose="020B0503020204020204" charset="-122"/>
                <a:sym typeface="Wingdings 2" panose="05020102010507070707" pitchFamily="18" charset="2"/>
              </a:rPr>
              <a:t>、不同组合方式</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比如不加</a:t>
            </a:r>
            <a:r>
              <a:rPr lang="en-US" altLang="zh-CN" sz="1200" dirty="0">
                <a:latin typeface="微软雅黑" panose="020B0503020204020204" charset="-122"/>
                <a:ea typeface="微软雅黑" panose="020B0503020204020204" charset="-122"/>
                <a:sym typeface="Wingdings 2" panose="05020102010507070707" pitchFamily="18" charset="2"/>
              </a:rPr>
              <a:t>gps</a:t>
            </a:r>
            <a:r>
              <a:rPr lang="zh-CN" altLang="en-US" sz="1200" dirty="0">
                <a:latin typeface="微软雅黑" panose="020B0503020204020204" charset="-122"/>
                <a:ea typeface="微软雅黑" panose="020B0503020204020204" charset="-122"/>
                <a:sym typeface="Wingdings 2" panose="05020102010507070707" pitchFamily="18" charset="2"/>
              </a:rPr>
              <a:t>观测</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、不同模型</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比如对比考虑地速和不考虑地速</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下的滤波收敛情况。</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21665" y="4253865"/>
            <a:ext cx="5614670" cy="368300"/>
          </a:xfrm>
          <a:prstGeom prst="rect">
            <a:avLst/>
          </a:prstGeom>
          <a:noFill/>
        </p:spPr>
        <p:txBody>
          <a:bodyPr wrap="square" rtlCol="0" anchor="t">
            <a:spAutoFit/>
          </a:bodyPr>
          <a:p>
            <a:pPr marR="0" lvl="0" indent="0" algn="just" defTabSz="914400" rtl="0" fontAlgn="base">
              <a:lnSpc>
                <a:spcPct val="150000"/>
              </a:lnSpc>
              <a:spcBef>
                <a:spcPts val="0"/>
              </a:spcBef>
              <a:spcAft>
                <a:spcPct val="0"/>
              </a:spcAft>
              <a:buClr>
                <a:schemeClr val="accent2"/>
              </a:buClr>
              <a:buSzTx/>
              <a:buNone/>
              <a:defRPr/>
            </a:pPr>
            <a:r>
              <a:rPr lang="en-US" altLang="zh-CN" sz="1200" dirty="0">
                <a:latin typeface="微软雅黑" panose="020B0503020204020204" charset="-122"/>
                <a:ea typeface="微软雅黑" panose="020B0503020204020204" charset="-122"/>
                <a:sym typeface="Wingdings 2" panose="05020102010507070707" pitchFamily="18" charset="2"/>
              </a:rPr>
              <a:t>3. </a:t>
            </a:r>
            <a:r>
              <a:rPr lang="zh-CN" altLang="en-US" sz="1200" dirty="0">
                <a:latin typeface="微软雅黑" panose="020B0503020204020204" charset="-122"/>
                <a:ea typeface="微软雅黑" panose="020B0503020204020204" charset="-122"/>
                <a:sym typeface="Wingdings 2" panose="05020102010507070707" pitchFamily="18" charset="2"/>
              </a:rPr>
              <a:t>在仿真数据中，增加磁力计数据，实现</a:t>
            </a:r>
            <a:r>
              <a:rPr lang="en-US" altLang="zh-CN" sz="1200" dirty="0">
                <a:latin typeface="微软雅黑" panose="020B0503020204020204" charset="-122"/>
                <a:ea typeface="微软雅黑" panose="020B0503020204020204" charset="-122"/>
                <a:sym typeface="Wingdings 2" panose="05020102010507070707" pitchFamily="18" charset="2"/>
              </a:rPr>
              <a:t>“gps+imu+</a:t>
            </a:r>
            <a:r>
              <a:rPr lang="zh-CN" altLang="en-US" sz="1200" dirty="0">
                <a:latin typeface="微软雅黑" panose="020B0503020204020204" charset="-122"/>
                <a:ea typeface="微软雅黑" panose="020B0503020204020204" charset="-122"/>
                <a:sym typeface="Wingdings 2" panose="05020102010507070707" pitchFamily="18" charset="2"/>
              </a:rPr>
              <a:t>磁力计</a:t>
            </a:r>
            <a:r>
              <a:rPr lang="en-US" altLang="zh-CN" sz="1200" dirty="0">
                <a:latin typeface="微软雅黑" panose="020B0503020204020204" charset="-122"/>
                <a:ea typeface="微软雅黑" panose="020B0503020204020204" charset="-122"/>
                <a:sym typeface="Wingdings 2" panose="05020102010507070707" pitchFamily="18" charset="2"/>
              </a:rPr>
              <a:t>”</a:t>
            </a:r>
            <a:r>
              <a:rPr lang="zh-CN" altLang="en-US" sz="1200" dirty="0">
                <a:latin typeface="微软雅黑" panose="020B0503020204020204" charset="-122"/>
                <a:ea typeface="微软雅黑" panose="020B0503020204020204" charset="-122"/>
                <a:sym typeface="Wingdings 2" panose="05020102010507070707" pitchFamily="18" charset="2"/>
              </a:rPr>
              <a:t>的滤波融合算法</a:t>
            </a:r>
            <a:endParaRPr lang="zh-CN" altLang="en-US" sz="120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610620" y="2035572"/>
            <a:ext cx="1922759" cy="615553"/>
          </a:xfrm>
          <a:prstGeom prst="rect">
            <a:avLst/>
          </a:prstGeom>
          <a:noFill/>
        </p:spPr>
        <p:txBody>
          <a:bodyPr wrap="square" rtlCol="0">
            <a:spAutoFit/>
          </a:bodyPr>
          <a:lstStyle/>
          <a:p>
            <a:r>
              <a:rPr lang="zh-CN" altLang="en-US" sz="3400" b="1" dirty="0">
                <a:solidFill>
                  <a:srgbClr val="464646"/>
                </a:solidFill>
                <a:latin typeface="微软雅黑" panose="020B0503020204020204" charset="-122"/>
                <a:ea typeface="微软雅黑" panose="020B0503020204020204" charset="-122"/>
              </a:rPr>
              <a:t>感谢聆听</a:t>
            </a:r>
            <a:endParaRPr lang="zh-CN" altLang="en-US" sz="3400" b="1" dirty="0">
              <a:solidFill>
                <a:srgbClr val="464646"/>
              </a:solidFill>
              <a:latin typeface="微软雅黑" panose="020B0503020204020204" charset="-122"/>
              <a:ea typeface="微软雅黑" panose="020B0503020204020204" charset="-122"/>
            </a:endParaRPr>
          </a:p>
        </p:txBody>
      </p:sp>
      <p:sp>
        <p:nvSpPr>
          <p:cNvPr id="8" name="文本框 7"/>
          <p:cNvSpPr txBox="1"/>
          <p:nvPr/>
        </p:nvSpPr>
        <p:spPr>
          <a:xfrm>
            <a:off x="3108325" y="2615565"/>
            <a:ext cx="3451860" cy="396240"/>
          </a:xfrm>
          <a:prstGeom prst="rect">
            <a:avLst/>
          </a:prstGeom>
          <a:noFill/>
        </p:spPr>
        <p:txBody>
          <a:bodyPr wrap="square" rtlCol="0">
            <a:spAutoFit/>
          </a:bodyPr>
          <a:lstStyle/>
          <a:p>
            <a:r>
              <a:rPr lang="en-US" altLang="zh-CN" sz="2000" b="1">
                <a:solidFill>
                  <a:srgbClr val="464646"/>
                </a:solidFill>
                <a:latin typeface="Arial" panose="02080604020202020204" pitchFamily="34" charset="0"/>
              </a:rPr>
              <a:t>Thanks for Listening</a:t>
            </a:r>
            <a:endParaRPr lang="en-US" altLang="zh-CN" sz="2000" b="1">
              <a:solidFill>
                <a:srgbClr val="464646"/>
              </a:solidFill>
              <a:latin typeface="Arial" panose="02080604020202020204" pitchFamily="34" charset="0"/>
            </a:endParaRPr>
          </a:p>
        </p:txBody>
      </p:sp>
      <p:sp>
        <p:nvSpPr>
          <p:cNvPr id="10" name="文本框 9"/>
          <p:cNvSpPr txBox="1"/>
          <p:nvPr/>
        </p:nvSpPr>
        <p:spPr>
          <a:xfrm rot="840000">
            <a:off x="5411470" y="1952625"/>
            <a:ext cx="1895475" cy="1397000"/>
          </a:xfrm>
          <a:prstGeom prst="rect">
            <a:avLst/>
          </a:prstGeom>
          <a:noFill/>
        </p:spPr>
        <p:txBody>
          <a:bodyPr wrap="square" rtlCol="0">
            <a:spAutoFit/>
          </a:bodyPr>
          <a:lstStyle/>
          <a:p>
            <a:r>
              <a:rPr lang="zh-CN" altLang="en-US" sz="8000" b="1">
                <a:solidFill>
                  <a:srgbClr val="005BAC"/>
                </a:solidFill>
                <a:latin typeface="微软雅黑" panose="020B0503020204020204" charset="-122"/>
                <a:ea typeface="微软雅黑" panose="020B0503020204020204" charset="-122"/>
              </a:rPr>
              <a:t>！</a:t>
            </a:r>
            <a:endParaRPr lang="zh-CN" altLang="en-US" sz="8000" b="1">
              <a:solidFill>
                <a:srgbClr val="005BAC"/>
              </a:solidFill>
              <a:latin typeface="微软雅黑" panose="020B0503020204020204" charset="-122"/>
              <a:ea typeface="微软雅黑" panose="020B0503020204020204" charset="-122"/>
            </a:endParaRPr>
          </a:p>
        </p:txBody>
      </p:sp>
      <p:pic>
        <p:nvPicPr>
          <p:cNvPr id="9" name="图片 8" descr="E:\owncloud\刘达\2017年\深蓝学院\logo\导出图\深蓝学院-标准色.png深蓝学院-标准色"/>
          <p:cNvPicPr>
            <a:picLocks noChangeAspect="1"/>
          </p:cNvPicPr>
          <p:nvPr/>
        </p:nvPicPr>
        <p:blipFill>
          <a:blip r:embed="rId2"/>
          <a:srcRect/>
          <a:stretch>
            <a:fillRect/>
          </a:stretch>
        </p:blipFill>
        <p:spPr>
          <a:xfrm>
            <a:off x="709295" y="526415"/>
            <a:ext cx="1379855" cy="4235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291205"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不考虑安装误差时滤波模型推导</a:t>
            </a:r>
            <a:endParaRPr lang="zh-CN" altLang="en-US" sz="1600" dirty="0">
              <a:latin typeface="微软雅黑" panose="020B0503020204020204" charset="-122"/>
              <a:ea typeface="微软雅黑" panose="020B0503020204020204" charset="-122"/>
            </a:endParaRPr>
          </a:p>
        </p:txBody>
      </p:sp>
      <p:sp>
        <p:nvSpPr>
          <p:cNvPr id="4" name="文本框 3"/>
          <p:cNvSpPr txBox="1"/>
          <p:nvPr/>
        </p:nvSpPr>
        <p:spPr>
          <a:xfrm>
            <a:off x="621665" y="1258570"/>
            <a:ext cx="3785443" cy="789127"/>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编码器提供的是车体系</a:t>
            </a:r>
            <a:r>
              <a:rPr lang="en-US" altLang="zh-CN" sz="1200" kern="0" dirty="0">
                <a:latin typeface="微软雅黑" panose="020B0503020204020204" charset="-122"/>
                <a:ea typeface="微软雅黑" panose="020B0503020204020204" charset="-122"/>
                <a:sym typeface="Wingdings 2" panose="05020102010507070707" pitchFamily="18" charset="2"/>
              </a:rPr>
              <a:t>(m</a:t>
            </a:r>
            <a:r>
              <a:rPr lang="zh-CN" altLang="en-US" sz="1200" kern="0" dirty="0">
                <a:latin typeface="微软雅黑" panose="020B0503020204020204" charset="-122"/>
                <a:ea typeface="微软雅黑" panose="020B0503020204020204" charset="-122"/>
                <a:sym typeface="Wingdings 2" panose="05020102010507070707" pitchFamily="18" charset="2"/>
              </a:rPr>
              <a:t>系</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前向速度的观测值，且对车辆来讲，不考虑侧滑时，侧方和上方速度为零。当不考虑</a:t>
            </a:r>
            <a:r>
              <a:rPr lang="en-US" altLang="zh-CN" sz="1200" kern="0" dirty="0" err="1">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系</a:t>
            </a:r>
            <a:r>
              <a:rPr lang="en-US" altLang="zh-CN" sz="1200" kern="0" dirty="0">
                <a:latin typeface="微软雅黑" panose="020B0503020204020204" charset="-122"/>
                <a:ea typeface="微软雅黑" panose="020B0503020204020204" charset="-122"/>
                <a:sym typeface="Wingdings 2" panose="05020102010507070707" pitchFamily="18" charset="2"/>
              </a:rPr>
              <a:t>(b</a:t>
            </a:r>
            <a:r>
              <a:rPr lang="zh-CN" altLang="en-US" sz="1200" kern="0" dirty="0">
                <a:latin typeface="微软雅黑" panose="020B0503020204020204" charset="-122"/>
                <a:ea typeface="微软雅黑" panose="020B0503020204020204" charset="-122"/>
                <a:sym typeface="Wingdings 2" panose="05020102010507070707" pitchFamily="18" charset="2"/>
              </a:rPr>
              <a:t>系</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和车体系之间的安装误差时，有</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1" name="对象 10">
            <a:hlinkClick r:id="" action="ppaction://ole?verb=0"/>
          </p:cNvPr>
          <p:cNvGraphicFramePr>
            <a:graphicFrameLocks noChangeAspect="1"/>
          </p:cNvGraphicFramePr>
          <p:nvPr/>
        </p:nvGraphicFramePr>
        <p:xfrm>
          <a:off x="1752704" y="2297506"/>
          <a:ext cx="1523365" cy="758825"/>
        </p:xfrm>
        <a:graphic>
          <a:graphicData uri="http://schemas.openxmlformats.org/presentationml/2006/ole">
            <mc:AlternateContent xmlns:mc="http://schemas.openxmlformats.org/markup-compatibility/2006">
              <mc:Choice xmlns:v="urn:schemas-microsoft-com:vml" Requires="v">
                <p:oleObj spid="_x0000_s82142" name="" r:id="rId2" imgW="1523365" imgH="758825" progId="Equation.Ribbit">
                  <p:embed/>
                </p:oleObj>
              </mc:Choice>
              <mc:Fallback>
                <p:oleObj name="" r:id="rId2" imgW="1523365" imgH="758825" progId="Equation.Ribbit">
                  <p:embed/>
                  <p:pic>
                    <p:nvPicPr>
                      <p:cNvPr id="0" name="图片 2048"/>
                      <p:cNvPicPr/>
                      <p:nvPr/>
                    </p:nvPicPr>
                    <p:blipFill>
                      <a:blip r:embed="rId3"/>
                      <a:stretch>
                        <a:fillRect/>
                      </a:stretch>
                    </p:blipFill>
                    <p:spPr>
                      <a:xfrm>
                        <a:off x="1752704" y="2297506"/>
                        <a:ext cx="1523365" cy="758825"/>
                      </a:xfrm>
                      <a:prstGeom prst="rect">
                        <a:avLst/>
                      </a:prstGeom>
                    </p:spPr>
                  </p:pic>
                </p:oleObj>
              </mc:Fallback>
            </mc:AlternateContent>
          </a:graphicData>
        </a:graphic>
      </p:graphicFrame>
      <p:sp>
        <p:nvSpPr>
          <p:cNvPr id="12" name="文本框 11"/>
          <p:cNvSpPr txBox="1"/>
          <p:nvPr/>
        </p:nvSpPr>
        <p:spPr>
          <a:xfrm>
            <a:off x="621665" y="3306445"/>
            <a:ext cx="3785443" cy="549061"/>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在惯性导航误差方程中，状态量都是导航系</a:t>
            </a:r>
            <a:r>
              <a:rPr lang="en-US" altLang="zh-CN" sz="1200" kern="0" dirty="0">
                <a:latin typeface="微软雅黑" panose="020B0503020204020204" charset="-122"/>
                <a:ea typeface="微软雅黑" panose="020B0503020204020204" charset="-122"/>
                <a:sym typeface="Wingdings 2" panose="05020102010507070707" pitchFamily="18" charset="2"/>
              </a:rPr>
              <a:t>(n</a:t>
            </a:r>
            <a:r>
              <a:rPr lang="zh-CN" altLang="en-US" sz="1200" kern="0" dirty="0">
                <a:latin typeface="微软雅黑" panose="020B0503020204020204" charset="-122"/>
                <a:ea typeface="微软雅黑" panose="020B0503020204020204" charset="-122"/>
                <a:sym typeface="Wingdings 2" panose="05020102010507070707" pitchFamily="18" charset="2"/>
              </a:rPr>
              <a:t>系</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下的表示，因此需要重新推导</a:t>
            </a:r>
            <a:r>
              <a:rPr lang="en-US" altLang="zh-CN" sz="1200" kern="0" dirty="0">
                <a:latin typeface="微软雅黑" panose="020B0503020204020204" charset="-122"/>
                <a:ea typeface="微软雅黑" panose="020B0503020204020204" charset="-122"/>
                <a:sym typeface="Wingdings 2" panose="05020102010507070707" pitchFamily="18" charset="2"/>
              </a:rPr>
              <a:t>b</a:t>
            </a:r>
            <a:r>
              <a:rPr lang="zh-CN" altLang="en-US" sz="1200" kern="0" dirty="0">
                <a:latin typeface="微软雅黑" panose="020B0503020204020204" charset="-122"/>
                <a:ea typeface="微软雅黑" panose="020B0503020204020204" charset="-122"/>
                <a:sym typeface="Wingdings 2" panose="05020102010507070707" pitchFamily="18" charset="2"/>
              </a:rPr>
              <a:t>系下观测时的误差模型。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3" name="文本框 12"/>
          <p:cNvSpPr txBox="1"/>
          <p:nvPr/>
        </p:nvSpPr>
        <p:spPr>
          <a:xfrm>
            <a:off x="621665" y="3808220"/>
            <a:ext cx="3291205"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b="1" kern="0" dirty="0">
                <a:latin typeface="微软雅黑" panose="020B0503020204020204" charset="-122"/>
                <a:ea typeface="微软雅黑" panose="020B0503020204020204" charset="-122"/>
                <a:sym typeface="Wingdings 2" panose="05020102010507070707" pitchFamily="18" charset="2"/>
              </a:rPr>
              <a:t>注：推导时仍可以使用第三章所讲的固定套路。</a:t>
            </a:r>
            <a:endParaRPr lang="zh-CN" altLang="en-US" sz="1200" b="1" kern="0" dirty="0">
              <a:latin typeface="微软雅黑" panose="020B0503020204020204" charset="-122"/>
              <a:ea typeface="微软雅黑" panose="020B0503020204020204" charset="-122"/>
              <a:sym typeface="Wingdings 2" panose="05020102010507070707" pitchFamily="18" charset="2"/>
            </a:endParaRPr>
          </a:p>
        </p:txBody>
      </p:sp>
      <p:sp>
        <p:nvSpPr>
          <p:cNvPr id="14" name="文本框 13"/>
          <p:cNvSpPr txBox="1"/>
          <p:nvPr/>
        </p:nvSpPr>
        <p:spPr>
          <a:xfrm>
            <a:off x="4832805" y="1258570"/>
            <a:ext cx="308673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写出不考虑误差时的方程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5" name="对象 14">
            <a:hlinkClick r:id="" action="ppaction://ole?verb=0"/>
          </p:cNvPr>
          <p:cNvGraphicFramePr>
            <a:graphicFrameLocks noChangeAspect="1"/>
          </p:cNvGraphicFramePr>
          <p:nvPr/>
        </p:nvGraphicFramePr>
        <p:xfrm>
          <a:off x="5848488" y="1687826"/>
          <a:ext cx="1056005" cy="260350"/>
        </p:xfrm>
        <a:graphic>
          <a:graphicData uri="http://schemas.openxmlformats.org/presentationml/2006/ole">
            <mc:AlternateContent xmlns:mc="http://schemas.openxmlformats.org/markup-compatibility/2006">
              <mc:Choice xmlns:v="urn:schemas-microsoft-com:vml" Requires="v">
                <p:oleObj spid="_x0000_s82143" name="" r:id="rId4" imgW="1056005" imgH="260350" progId="Equation.Ribbit">
                  <p:embed/>
                </p:oleObj>
              </mc:Choice>
              <mc:Fallback>
                <p:oleObj name="" r:id="rId4" imgW="1056005" imgH="260350" progId="Equation.Ribbit">
                  <p:embed/>
                  <p:pic>
                    <p:nvPicPr>
                      <p:cNvPr id="0" name="图片 2049"/>
                      <p:cNvPicPr/>
                      <p:nvPr/>
                    </p:nvPicPr>
                    <p:blipFill>
                      <a:blip r:embed="rId5"/>
                      <a:stretch>
                        <a:fillRect/>
                      </a:stretch>
                    </p:blipFill>
                    <p:spPr>
                      <a:xfrm>
                        <a:off x="5848488" y="1687826"/>
                        <a:ext cx="1056005" cy="260350"/>
                      </a:xfrm>
                      <a:prstGeom prst="rect">
                        <a:avLst/>
                      </a:prstGeom>
                    </p:spPr>
                  </p:pic>
                </p:oleObj>
              </mc:Fallback>
            </mc:AlternateContent>
          </a:graphicData>
        </a:graphic>
      </p:graphicFrame>
      <p:sp>
        <p:nvSpPr>
          <p:cNvPr id="16" name="文本框 15"/>
          <p:cNvSpPr txBox="1"/>
          <p:nvPr/>
        </p:nvSpPr>
        <p:spPr>
          <a:xfrm>
            <a:off x="4832805" y="2068830"/>
            <a:ext cx="3086735"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写出考虑误差时的方程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7" name="对象 16">
            <a:hlinkClick r:id="" action="ppaction://ole?verb=0"/>
          </p:cNvPr>
          <p:cNvGraphicFramePr>
            <a:graphicFrameLocks noChangeAspect="1"/>
          </p:cNvGraphicFramePr>
          <p:nvPr/>
        </p:nvGraphicFramePr>
        <p:xfrm>
          <a:off x="5848566" y="2523917"/>
          <a:ext cx="1056005" cy="306070"/>
        </p:xfrm>
        <a:graphic>
          <a:graphicData uri="http://schemas.openxmlformats.org/presentationml/2006/ole">
            <mc:AlternateContent xmlns:mc="http://schemas.openxmlformats.org/markup-compatibility/2006">
              <mc:Choice xmlns:v="urn:schemas-microsoft-com:vml" Requires="v">
                <p:oleObj spid="_x0000_s82144" name="" r:id="rId6" imgW="1056005" imgH="306070" progId="Equation.Ribbit">
                  <p:embed/>
                </p:oleObj>
              </mc:Choice>
              <mc:Fallback>
                <p:oleObj name="" r:id="rId6" imgW="1056005" imgH="306070" progId="Equation.Ribbit">
                  <p:embed/>
                  <p:pic>
                    <p:nvPicPr>
                      <p:cNvPr id="0" name="图片 2049"/>
                      <p:cNvPicPr/>
                      <p:nvPr/>
                    </p:nvPicPr>
                    <p:blipFill>
                      <a:blip r:embed="rId7"/>
                      <a:stretch>
                        <a:fillRect/>
                      </a:stretch>
                    </p:blipFill>
                    <p:spPr>
                      <a:xfrm>
                        <a:off x="5848566" y="2523917"/>
                        <a:ext cx="1056005" cy="306070"/>
                      </a:xfrm>
                      <a:prstGeom prst="rect">
                        <a:avLst/>
                      </a:prstGeom>
                    </p:spPr>
                  </p:pic>
                </p:oleObj>
              </mc:Fallback>
            </mc:AlternateContent>
          </a:graphicData>
        </a:graphic>
      </p:graphicFrame>
      <p:sp>
        <p:nvSpPr>
          <p:cNvPr id="18" name="文本框 17"/>
          <p:cNvSpPr txBox="1"/>
          <p:nvPr/>
        </p:nvSpPr>
        <p:spPr>
          <a:xfrm>
            <a:off x="4832805" y="2951480"/>
            <a:ext cx="308673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3) </a:t>
            </a:r>
            <a:r>
              <a:rPr lang="zh-CN" altLang="en-US" sz="1200" kern="0" dirty="0">
                <a:latin typeface="微软雅黑" panose="020B0503020204020204" charset="-122"/>
                <a:ea typeface="微软雅黑" panose="020B0503020204020204" charset="-122"/>
                <a:sym typeface="Wingdings 2" panose="05020102010507070707" pitchFamily="18" charset="2"/>
              </a:rPr>
              <a:t>写出真实值与理想值之间的关系</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9" name="对象 18">
            <a:hlinkClick r:id="" action="ppaction://ole?verb=0"/>
          </p:cNvPr>
          <p:cNvGraphicFramePr>
            <a:graphicFrameLocks noChangeAspect="1"/>
          </p:cNvGraphicFramePr>
          <p:nvPr/>
        </p:nvGraphicFramePr>
        <p:xfrm>
          <a:off x="5701485" y="3307190"/>
          <a:ext cx="1349375" cy="238125"/>
        </p:xfrm>
        <a:graphic>
          <a:graphicData uri="http://schemas.openxmlformats.org/presentationml/2006/ole">
            <mc:AlternateContent xmlns:mc="http://schemas.openxmlformats.org/markup-compatibility/2006">
              <mc:Choice xmlns:v="urn:schemas-microsoft-com:vml" Requires="v">
                <p:oleObj spid="_x0000_s82145" name="" r:id="rId8" imgW="1349375" imgH="238125" progId="Equation.Ribbit">
                  <p:embed/>
                </p:oleObj>
              </mc:Choice>
              <mc:Fallback>
                <p:oleObj name="" r:id="rId8" imgW="1349375" imgH="238125" progId="Equation.Ribbit">
                  <p:embed/>
                  <p:pic>
                    <p:nvPicPr>
                      <p:cNvPr id="0" name="图片 2049"/>
                      <p:cNvPicPr/>
                      <p:nvPr/>
                    </p:nvPicPr>
                    <p:blipFill>
                      <a:blip r:embed="rId9"/>
                      <a:stretch>
                        <a:fillRect/>
                      </a:stretch>
                    </p:blipFill>
                    <p:spPr>
                      <a:xfrm>
                        <a:off x="5701485" y="3307190"/>
                        <a:ext cx="1349375" cy="23812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5686562" y="3689158"/>
          <a:ext cx="1421130" cy="238125"/>
        </p:xfrm>
        <a:graphic>
          <a:graphicData uri="http://schemas.openxmlformats.org/presentationml/2006/ole">
            <mc:AlternateContent xmlns:mc="http://schemas.openxmlformats.org/markup-compatibility/2006">
              <mc:Choice xmlns:v="urn:schemas-microsoft-com:vml" Requires="v">
                <p:oleObj spid="_x0000_s82146" name="" r:id="rId10" imgW="1421130" imgH="238125" progId="Equation.Ribbit">
                  <p:embed/>
                </p:oleObj>
              </mc:Choice>
              <mc:Fallback>
                <p:oleObj name="" r:id="rId10" imgW="1421130" imgH="238125" progId="Equation.Ribbit">
                  <p:embed/>
                  <p:pic>
                    <p:nvPicPr>
                      <p:cNvPr id="0" name="图片 2049"/>
                      <p:cNvPicPr/>
                      <p:nvPr/>
                    </p:nvPicPr>
                    <p:blipFill>
                      <a:blip r:embed="rId11"/>
                      <a:stretch>
                        <a:fillRect/>
                      </a:stretch>
                    </p:blipFill>
                    <p:spPr>
                      <a:xfrm>
                        <a:off x="5686562" y="3689158"/>
                        <a:ext cx="1421130" cy="238125"/>
                      </a:xfrm>
                      <a:prstGeom prst="rect">
                        <a:avLst/>
                      </a:prstGeom>
                    </p:spPr>
                  </p:pic>
                </p:oleObj>
              </mc:Fallback>
            </mc:AlternateContent>
          </a:graphicData>
        </a:graphic>
      </p:graphicFrame>
      <p:graphicFrame>
        <p:nvGraphicFramePr>
          <p:cNvPr id="49" name="对象 48">
            <a:hlinkClick r:id="" action="ppaction://ole?verb=0"/>
          </p:cNvPr>
          <p:cNvGraphicFramePr>
            <a:graphicFrameLocks noChangeAspect="1"/>
          </p:cNvGraphicFramePr>
          <p:nvPr/>
        </p:nvGraphicFramePr>
        <p:xfrm>
          <a:off x="5731328" y="4051441"/>
          <a:ext cx="1541145" cy="280670"/>
        </p:xfrm>
        <a:graphic>
          <a:graphicData uri="http://schemas.openxmlformats.org/presentationml/2006/ole">
            <mc:AlternateContent xmlns:mc="http://schemas.openxmlformats.org/markup-compatibility/2006">
              <mc:Choice xmlns:v="urn:schemas-microsoft-com:vml" Requires="v">
                <p:oleObj spid="_x0000_s82147" name="Formula" r:id="rId12" imgW="1682750" imgH="304800" progId="Equation.Ribbit">
                  <p:embed/>
                </p:oleObj>
              </mc:Choice>
              <mc:Fallback>
                <p:oleObj name="Formula" r:id="rId12" imgW="1682750" imgH="304800" progId="Equation.Ribbit">
                  <p:embed/>
                  <p:pic>
                    <p:nvPicPr>
                      <p:cNvPr id="0" name="对象 19">
                        <a:hlinkClick r:id="" action="ppaction://ole?verb=0"/>
                      </p:cNvPr>
                      <p:cNvPicPr/>
                      <p:nvPr/>
                    </p:nvPicPr>
                    <p:blipFill>
                      <a:blip r:embed="rId13"/>
                      <a:stretch>
                        <a:fillRect/>
                      </a:stretch>
                    </p:blipFill>
                    <p:spPr>
                      <a:xfrm>
                        <a:off x="5731328" y="4051441"/>
                        <a:ext cx="1541145" cy="280670"/>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14" name="文本框 13"/>
          <p:cNvSpPr txBox="1"/>
          <p:nvPr/>
        </p:nvSpPr>
        <p:spPr>
          <a:xfrm>
            <a:off x="621665" y="1301750"/>
            <a:ext cx="3086735" cy="33083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4) </a:t>
            </a:r>
            <a:r>
              <a:rPr lang="zh-CN" altLang="en-US" sz="1200" kern="0" dirty="0">
                <a:latin typeface="微软雅黑" panose="020B0503020204020204" charset="-122"/>
                <a:ea typeface="微软雅黑" panose="020B0503020204020204" charset="-122"/>
                <a:sym typeface="Wingdings 2" panose="05020102010507070707" pitchFamily="18" charset="2"/>
              </a:rPr>
              <a:t>把</a:t>
            </a:r>
            <a:r>
              <a:rPr lang="en-US" altLang="zh-CN" sz="1200" kern="0" dirty="0">
                <a:latin typeface="微软雅黑" panose="020B0503020204020204" charset="-122"/>
                <a:ea typeface="微软雅黑" panose="020B0503020204020204" charset="-122"/>
                <a:sym typeface="Wingdings 2" panose="05020102010507070707" pitchFamily="18" charset="2"/>
              </a:rPr>
              <a:t>3)</a:t>
            </a:r>
            <a:r>
              <a:rPr lang="zh-CN" altLang="en-US" sz="1200" kern="0" dirty="0">
                <a:latin typeface="微软雅黑" panose="020B0503020204020204" charset="-122"/>
                <a:ea typeface="微软雅黑" panose="020B0503020204020204" charset="-122"/>
                <a:sym typeface="Wingdings 2" panose="05020102010507070707" pitchFamily="18" charset="2"/>
              </a:rPr>
              <a:t>中的关系带入</a:t>
            </a:r>
            <a:r>
              <a:rPr lang="en-US" altLang="zh-CN" sz="1200" kern="0" dirty="0">
                <a:latin typeface="微软雅黑" panose="020B0503020204020204" charset="-122"/>
                <a:ea typeface="微软雅黑" panose="020B0503020204020204" charset="-122"/>
                <a:sym typeface="Wingdings 2" panose="05020102010507070707" pitchFamily="18" charset="2"/>
              </a:rPr>
              <a:t>2)</a:t>
            </a:r>
            <a:r>
              <a:rPr lang="zh-CN" altLang="en-US" sz="1200" kern="0" dirty="0">
                <a:latin typeface="微软雅黑" panose="020B0503020204020204" charset="-122"/>
                <a:ea typeface="微软雅黑" panose="020B0503020204020204" charset="-122"/>
                <a:sym typeface="Wingdings 2" panose="05020102010507070707" pitchFamily="18" charset="2"/>
              </a:rPr>
              <a:t>式</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 name="对象 2">
            <a:hlinkClick r:id="" action="ppaction://ole?verb=0"/>
          </p:cNvPr>
          <p:cNvGraphicFramePr>
            <a:graphicFrameLocks noChangeAspect="1"/>
          </p:cNvGraphicFramePr>
          <p:nvPr/>
        </p:nvGraphicFramePr>
        <p:xfrm>
          <a:off x="981247" y="1735726"/>
          <a:ext cx="3324225" cy="259080"/>
        </p:xfrm>
        <a:graphic>
          <a:graphicData uri="http://schemas.openxmlformats.org/presentationml/2006/ole">
            <mc:AlternateContent xmlns:mc="http://schemas.openxmlformats.org/markup-compatibility/2006">
              <mc:Choice xmlns:v="urn:schemas-microsoft-com:vml" Requires="v">
                <p:oleObj spid="_x0000_s47880" name="" r:id="rId2" imgW="3324225" imgH="259080" progId="Equation.Ribbit">
                  <p:embed/>
                </p:oleObj>
              </mc:Choice>
              <mc:Fallback>
                <p:oleObj name="" r:id="rId2" imgW="3324225" imgH="259080" progId="Equation.Ribbit">
                  <p:embed/>
                  <p:pic>
                    <p:nvPicPr>
                      <p:cNvPr id="0" name="图片 2049"/>
                      <p:cNvPicPr/>
                      <p:nvPr/>
                    </p:nvPicPr>
                    <p:blipFill>
                      <a:blip r:embed="rId3"/>
                      <a:stretch>
                        <a:fillRect/>
                      </a:stretch>
                    </p:blipFill>
                    <p:spPr>
                      <a:xfrm>
                        <a:off x="981247" y="1735726"/>
                        <a:ext cx="3324225" cy="259080"/>
                      </a:xfrm>
                      <a:prstGeom prst="rect">
                        <a:avLst/>
                      </a:prstGeom>
                    </p:spPr>
                  </p:pic>
                </p:oleObj>
              </mc:Fallback>
            </mc:AlternateContent>
          </a:graphicData>
        </a:graphic>
      </p:graphicFrame>
      <p:sp>
        <p:nvSpPr>
          <p:cNvPr id="7" name="文本框 6"/>
          <p:cNvSpPr txBox="1"/>
          <p:nvPr/>
        </p:nvSpPr>
        <p:spPr>
          <a:xfrm>
            <a:off x="621665" y="2197735"/>
            <a:ext cx="3086735" cy="33083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5) </a:t>
            </a:r>
            <a:r>
              <a:rPr lang="zh-CN" altLang="en-US" sz="1200" kern="0" dirty="0">
                <a:latin typeface="微软雅黑" panose="020B0503020204020204" charset="-122"/>
                <a:ea typeface="微软雅黑" panose="020B0503020204020204" charset="-122"/>
                <a:sym typeface="Wingdings 2" panose="05020102010507070707" pitchFamily="18" charset="2"/>
              </a:rPr>
              <a:t>把</a:t>
            </a:r>
            <a:r>
              <a:rPr lang="en-US" altLang="zh-CN" sz="1200" kern="0" dirty="0">
                <a:latin typeface="微软雅黑" panose="020B0503020204020204" charset="-122"/>
                <a:ea typeface="微软雅黑" panose="020B0503020204020204" charset="-122"/>
                <a:sym typeface="Wingdings 2" panose="05020102010507070707" pitchFamily="18" charset="2"/>
              </a:rPr>
              <a:t>1)</a:t>
            </a:r>
            <a:r>
              <a:rPr lang="zh-CN" altLang="en-US" sz="1200" kern="0" dirty="0">
                <a:latin typeface="微软雅黑" panose="020B0503020204020204" charset="-122"/>
                <a:ea typeface="微软雅黑" panose="020B0503020204020204" charset="-122"/>
                <a:sym typeface="Wingdings 2" panose="05020102010507070707" pitchFamily="18" charset="2"/>
              </a:rPr>
              <a:t>中的关系带入</a:t>
            </a:r>
            <a:r>
              <a:rPr lang="en-US" altLang="zh-CN" sz="1200" kern="0" dirty="0">
                <a:latin typeface="微软雅黑" panose="020B0503020204020204" charset="-122"/>
                <a:ea typeface="微软雅黑" panose="020B0503020204020204" charset="-122"/>
                <a:sym typeface="Wingdings 2" panose="05020102010507070707" pitchFamily="18" charset="2"/>
              </a:rPr>
              <a:t>4)</a:t>
            </a:r>
            <a:r>
              <a:rPr lang="zh-CN" altLang="en-US" sz="1200" kern="0" dirty="0">
                <a:latin typeface="微软雅黑" panose="020B0503020204020204" charset="-122"/>
                <a:ea typeface="微软雅黑" panose="020B0503020204020204" charset="-122"/>
                <a:sym typeface="Wingdings 2" panose="05020102010507070707" pitchFamily="18" charset="2"/>
              </a:rPr>
              <a:t>式</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8" name="对象 7">
            <a:hlinkClick r:id="" action="ppaction://ole?verb=0"/>
          </p:cNvPr>
          <p:cNvGraphicFramePr>
            <a:graphicFrameLocks noChangeAspect="1"/>
          </p:cNvGraphicFramePr>
          <p:nvPr/>
        </p:nvGraphicFramePr>
        <p:xfrm>
          <a:off x="832656" y="2736466"/>
          <a:ext cx="3621405" cy="259080"/>
        </p:xfrm>
        <a:graphic>
          <a:graphicData uri="http://schemas.openxmlformats.org/presentationml/2006/ole">
            <mc:AlternateContent xmlns:mc="http://schemas.openxmlformats.org/markup-compatibility/2006">
              <mc:Choice xmlns:v="urn:schemas-microsoft-com:vml" Requires="v">
                <p:oleObj spid="_x0000_s47881" name="" r:id="rId4" imgW="3621405" imgH="259080" progId="Equation.Ribbit">
                  <p:embed/>
                </p:oleObj>
              </mc:Choice>
              <mc:Fallback>
                <p:oleObj name="" r:id="rId4" imgW="3621405" imgH="259080" progId="Equation.Ribbit">
                  <p:embed/>
                  <p:pic>
                    <p:nvPicPr>
                      <p:cNvPr id="0" name="图片 2049"/>
                      <p:cNvPicPr/>
                      <p:nvPr/>
                    </p:nvPicPr>
                    <p:blipFill>
                      <a:blip r:embed="rId5"/>
                      <a:stretch>
                        <a:fillRect/>
                      </a:stretch>
                    </p:blipFill>
                    <p:spPr>
                      <a:xfrm>
                        <a:off x="832656" y="2736466"/>
                        <a:ext cx="3621405" cy="259080"/>
                      </a:xfrm>
                      <a:prstGeom prst="rect">
                        <a:avLst/>
                      </a:prstGeom>
                    </p:spPr>
                  </p:pic>
                </p:oleObj>
              </mc:Fallback>
            </mc:AlternateContent>
          </a:graphicData>
        </a:graphic>
      </p:graphicFrame>
      <p:sp>
        <p:nvSpPr>
          <p:cNvPr id="23" name="文本框 22"/>
          <p:cNvSpPr txBox="1"/>
          <p:nvPr/>
        </p:nvSpPr>
        <p:spPr>
          <a:xfrm>
            <a:off x="621665" y="3202305"/>
            <a:ext cx="3086735"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6) </a:t>
            </a:r>
            <a:r>
              <a:rPr lang="zh-CN" altLang="en-US" sz="1200" kern="0" dirty="0">
                <a:latin typeface="微软雅黑" panose="020B0503020204020204" charset="-122"/>
                <a:ea typeface="微软雅黑" panose="020B0503020204020204" charset="-122"/>
                <a:sym typeface="Wingdings 2" panose="05020102010507070707" pitchFamily="18" charset="2"/>
              </a:rPr>
              <a:t>化简方程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5" name="对象 24">
            <a:hlinkClick r:id="" action="ppaction://ole?verb=0"/>
          </p:cNvPr>
          <p:cNvGraphicFramePr>
            <a:graphicFrameLocks noChangeAspect="1"/>
          </p:cNvGraphicFramePr>
          <p:nvPr/>
        </p:nvGraphicFramePr>
        <p:xfrm>
          <a:off x="1392726" y="3643313"/>
          <a:ext cx="2501265" cy="563880"/>
        </p:xfrm>
        <a:graphic>
          <a:graphicData uri="http://schemas.openxmlformats.org/presentationml/2006/ole">
            <mc:AlternateContent xmlns:mc="http://schemas.openxmlformats.org/markup-compatibility/2006">
              <mc:Choice xmlns:v="urn:schemas-microsoft-com:vml" Requires="v">
                <p:oleObj spid="_x0000_s47882" name="" r:id="rId6" imgW="2501265" imgH="563880" progId="Equation.Ribbit">
                  <p:embed/>
                </p:oleObj>
              </mc:Choice>
              <mc:Fallback>
                <p:oleObj name="" r:id="rId6" imgW="2501265" imgH="563880" progId="Equation.Ribbit">
                  <p:embed/>
                  <p:pic>
                    <p:nvPicPr>
                      <p:cNvPr id="0" name="图片 2049"/>
                      <p:cNvPicPr/>
                      <p:nvPr/>
                    </p:nvPicPr>
                    <p:blipFill>
                      <a:blip r:embed="rId7"/>
                      <a:stretch>
                        <a:fillRect/>
                      </a:stretch>
                    </p:blipFill>
                    <p:spPr>
                      <a:xfrm>
                        <a:off x="1392726" y="3643313"/>
                        <a:ext cx="2501265" cy="56388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5142930" y="1636905"/>
          <a:ext cx="2793365" cy="319405"/>
        </p:xfrm>
        <a:graphic>
          <a:graphicData uri="http://schemas.openxmlformats.org/presentationml/2006/ole">
            <mc:AlternateContent xmlns:mc="http://schemas.openxmlformats.org/markup-compatibility/2006">
              <mc:Choice xmlns:v="urn:schemas-microsoft-com:vml" Requires="v">
                <p:oleObj spid="_x0000_s47883" name="" r:id="rId8" imgW="2793365" imgH="319405" progId="Equation.Ribbit">
                  <p:embed/>
                </p:oleObj>
              </mc:Choice>
              <mc:Fallback>
                <p:oleObj name="" r:id="rId8" imgW="2793365" imgH="319405" progId="Equation.Ribbit">
                  <p:embed/>
                  <p:pic>
                    <p:nvPicPr>
                      <p:cNvPr id="0" name="图片 15360"/>
                      <p:cNvPicPr/>
                      <p:nvPr/>
                    </p:nvPicPr>
                    <p:blipFill>
                      <a:blip r:embed="rId9"/>
                      <a:stretch>
                        <a:fillRect/>
                      </a:stretch>
                    </p:blipFill>
                    <p:spPr>
                      <a:xfrm>
                        <a:off x="5142930" y="1636905"/>
                        <a:ext cx="2793365" cy="319405"/>
                      </a:xfrm>
                      <a:prstGeom prst="rect">
                        <a:avLst/>
                      </a:prstGeom>
                    </p:spPr>
                  </p:pic>
                </p:oleObj>
              </mc:Fallback>
            </mc:AlternateContent>
          </a:graphicData>
        </a:graphic>
      </p:graphicFrame>
      <p:sp>
        <p:nvSpPr>
          <p:cNvPr id="28" name="文本框 27"/>
          <p:cNvSpPr txBox="1"/>
          <p:nvPr/>
        </p:nvSpPr>
        <p:spPr>
          <a:xfrm>
            <a:off x="4842419" y="1301750"/>
            <a:ext cx="3582443"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回顾第四章，基于导航误差的滤波模型状态量如下</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sp>
        <p:nvSpPr>
          <p:cNvPr id="29" name="文本框 28"/>
          <p:cNvSpPr txBox="1"/>
          <p:nvPr/>
        </p:nvSpPr>
        <p:spPr>
          <a:xfrm>
            <a:off x="4842420" y="2051050"/>
            <a:ext cx="2858135"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加入编码器后，它的观测量可以写为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2" name="对象 31">
            <a:hlinkClick r:id="" action="ppaction://ole?verb=0"/>
          </p:cNvPr>
          <p:cNvGraphicFramePr>
            <a:graphicFrameLocks noChangeAspect="1"/>
          </p:cNvGraphicFramePr>
          <p:nvPr/>
        </p:nvGraphicFramePr>
        <p:xfrm>
          <a:off x="6130085" y="2396594"/>
          <a:ext cx="1007110" cy="758825"/>
        </p:xfrm>
        <a:graphic>
          <a:graphicData uri="http://schemas.openxmlformats.org/presentationml/2006/ole">
            <mc:AlternateContent xmlns:mc="http://schemas.openxmlformats.org/markup-compatibility/2006">
              <mc:Choice xmlns:v="urn:schemas-microsoft-com:vml" Requires="v">
                <p:oleObj spid="_x0000_s47884" name="" r:id="rId10" imgW="1007110" imgH="758825" progId="Equation.Ribbit">
                  <p:embed/>
                </p:oleObj>
              </mc:Choice>
              <mc:Fallback>
                <p:oleObj name="" r:id="rId10" imgW="1007110" imgH="758825" progId="Equation.Ribbit">
                  <p:embed/>
                  <p:pic>
                    <p:nvPicPr>
                      <p:cNvPr id="0" name="图片 3072"/>
                      <p:cNvPicPr/>
                      <p:nvPr/>
                    </p:nvPicPr>
                    <p:blipFill>
                      <a:blip r:embed="rId11"/>
                      <a:stretch>
                        <a:fillRect/>
                      </a:stretch>
                    </p:blipFill>
                    <p:spPr>
                      <a:xfrm>
                        <a:off x="6130085" y="2396594"/>
                        <a:ext cx="1007110" cy="758825"/>
                      </a:xfrm>
                      <a:prstGeom prst="rect">
                        <a:avLst/>
                      </a:prstGeom>
                    </p:spPr>
                  </p:pic>
                </p:oleObj>
              </mc:Fallback>
            </mc:AlternateContent>
          </a:graphicData>
        </a:graphic>
      </p:graphicFrame>
      <p:sp>
        <p:nvSpPr>
          <p:cNvPr id="33" name="文本框 32"/>
          <p:cNvSpPr txBox="1"/>
          <p:nvPr/>
        </p:nvSpPr>
        <p:spPr>
          <a:xfrm>
            <a:off x="4842420" y="3148965"/>
            <a:ext cx="2801620" cy="33083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        的观测值可以通过下式获得</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34" name="对象 33">
            <a:hlinkClick r:id="" action="ppaction://ole?verb=0"/>
          </p:cNvPr>
          <p:cNvGraphicFramePr>
            <a:graphicFrameLocks noChangeAspect="1"/>
          </p:cNvGraphicFramePr>
          <p:nvPr/>
        </p:nvGraphicFramePr>
        <p:xfrm>
          <a:off x="5240076" y="3237385"/>
          <a:ext cx="348615" cy="198120"/>
        </p:xfrm>
        <a:graphic>
          <a:graphicData uri="http://schemas.openxmlformats.org/presentationml/2006/ole">
            <mc:AlternateContent xmlns:mc="http://schemas.openxmlformats.org/markup-compatibility/2006">
              <mc:Choice xmlns:v="urn:schemas-microsoft-com:vml" Requires="v">
                <p:oleObj spid="_x0000_s47885" name="" r:id="rId12" imgW="348615" imgH="198120" progId="Equation.Ribbit">
                  <p:embed/>
                </p:oleObj>
              </mc:Choice>
              <mc:Fallback>
                <p:oleObj name="" r:id="rId12" imgW="348615" imgH="198120" progId="Equation.Ribbit">
                  <p:embed/>
                  <p:pic>
                    <p:nvPicPr>
                      <p:cNvPr id="0" name="图片 3073"/>
                      <p:cNvPicPr/>
                      <p:nvPr/>
                    </p:nvPicPr>
                    <p:blipFill>
                      <a:blip r:embed="rId13"/>
                      <a:stretch>
                        <a:fillRect/>
                      </a:stretch>
                    </p:blipFill>
                    <p:spPr>
                      <a:xfrm>
                        <a:off x="5240076" y="3237385"/>
                        <a:ext cx="348615" cy="198120"/>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nvGraphicFramePr>
        <p:xfrm>
          <a:off x="5202349" y="3512721"/>
          <a:ext cx="2862580" cy="758825"/>
        </p:xfrm>
        <a:graphic>
          <a:graphicData uri="http://schemas.openxmlformats.org/presentationml/2006/ole">
            <mc:AlternateContent xmlns:mc="http://schemas.openxmlformats.org/markup-compatibility/2006">
              <mc:Choice xmlns:v="urn:schemas-microsoft-com:vml" Requires="v">
                <p:oleObj spid="_x0000_s47886" name="" r:id="rId14" imgW="2862580" imgH="758825" progId="Equation.Ribbit">
                  <p:embed/>
                </p:oleObj>
              </mc:Choice>
              <mc:Fallback>
                <p:oleObj name="" r:id="rId14" imgW="2862580" imgH="758825" progId="Equation.Ribbit">
                  <p:embed/>
                  <p:pic>
                    <p:nvPicPr>
                      <p:cNvPr id="0" name="图片 2048"/>
                      <p:cNvPicPr/>
                      <p:nvPr/>
                    </p:nvPicPr>
                    <p:blipFill>
                      <a:blip r:embed="rId15"/>
                      <a:stretch>
                        <a:fillRect/>
                      </a:stretch>
                    </p:blipFill>
                    <p:spPr>
                      <a:xfrm>
                        <a:off x="5202349" y="3512721"/>
                        <a:ext cx="2862580" cy="758825"/>
                      </a:xfrm>
                      <a:prstGeom prst="rect">
                        <a:avLst/>
                      </a:prstGeom>
                    </p:spPr>
                  </p:pic>
                </p:oleObj>
              </mc:Fallback>
            </mc:AlternateContent>
          </a:graphicData>
        </a:graphic>
      </p:graphicFrame>
      <p:sp>
        <p:nvSpPr>
          <p:cNvPr id="2" name="文本框 1"/>
          <p:cNvSpPr txBox="1"/>
          <p:nvPr/>
        </p:nvSpPr>
        <p:spPr>
          <a:xfrm>
            <a:off x="621665" y="802640"/>
            <a:ext cx="3291205"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不考虑安装误差时滤波模型推导</a:t>
            </a:r>
            <a:endParaRPr lang="zh-CN" altLang="en-US" sz="1600" dirty="0">
              <a:latin typeface="微软雅黑" panose="020B0503020204020204" charset="-122"/>
              <a:ea typeface="微软雅黑" panose="020B0503020204020204" charset="-122"/>
            </a:endParaRPr>
          </a:p>
        </p:txBody>
      </p:sp>
      <p:sp>
        <p:nvSpPr>
          <p:cNvPr id="10" name="文本框 9"/>
          <p:cNvSpPr txBox="1"/>
          <p:nvPr/>
        </p:nvSpPr>
        <p:spPr>
          <a:xfrm>
            <a:off x="4842510" y="4271645"/>
            <a:ext cx="3361690" cy="810260"/>
          </a:xfrm>
          <a:prstGeom prst="rect">
            <a:avLst/>
          </a:prstGeom>
          <a:noFill/>
        </p:spPr>
        <p:txBody>
          <a:bodyPr wrap="square" rtlCol="0" anchor="t">
            <a:spAutoFit/>
          </a:bodyPr>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注意，此处表达式与第</a:t>
            </a:r>
            <a:r>
              <a:rPr lang="en-US" altLang="zh-CN" sz="1200" kern="0" dirty="0">
                <a:latin typeface="微软雅黑" panose="020B0503020204020204" charset="-122"/>
                <a:ea typeface="微软雅黑" panose="020B0503020204020204" charset="-122"/>
                <a:sym typeface="Wingdings 2" panose="05020102010507070707" pitchFamily="18" charset="2"/>
              </a:rPr>
              <a:t>6)</a:t>
            </a:r>
            <a:r>
              <a:rPr lang="zh-CN" altLang="en-US" sz="1200" kern="0" dirty="0">
                <a:latin typeface="微软雅黑" panose="020B0503020204020204" charset="-122"/>
                <a:ea typeface="微软雅黑" panose="020B0503020204020204" charset="-122"/>
                <a:sym typeface="Wingdings 2" panose="05020102010507070707" pitchFamily="18" charset="2"/>
              </a:rPr>
              <a:t>步不同，这里是为了得到观测的具体数值，而第</a:t>
            </a:r>
            <a:r>
              <a:rPr lang="en-US" altLang="zh-CN" sz="1200" kern="0" dirty="0">
                <a:latin typeface="微软雅黑" panose="020B0503020204020204" charset="-122"/>
                <a:ea typeface="微软雅黑" panose="020B0503020204020204" charset="-122"/>
                <a:sym typeface="Wingdings 2" panose="05020102010507070707" pitchFamily="18" charset="2"/>
              </a:rPr>
              <a:t>6)</a:t>
            </a:r>
            <a:r>
              <a:rPr lang="zh-CN" altLang="en-US" sz="1200" kern="0" dirty="0">
                <a:latin typeface="微软雅黑" panose="020B0503020204020204" charset="-122"/>
                <a:ea typeface="微软雅黑" panose="020B0503020204020204" charset="-122"/>
                <a:sym typeface="Wingdings 2" panose="05020102010507070707" pitchFamily="18" charset="2"/>
              </a:rPr>
              <a:t>步是为了得到观测方程，即观测量和状态量之间的关系。</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11" name="文本框 10"/>
          <p:cNvSpPr txBox="1"/>
          <p:nvPr/>
        </p:nvSpPr>
        <p:spPr>
          <a:xfrm>
            <a:off x="621665" y="4271645"/>
            <a:ext cx="3740785" cy="570865"/>
          </a:xfrm>
          <a:prstGeom prst="rect">
            <a:avLst/>
          </a:prstGeom>
          <a:noFill/>
        </p:spPr>
        <p:txBody>
          <a:bodyPr wrap="square" rtlCol="0" anchor="t">
            <a:spAutoFit/>
          </a:bodyPr>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注意，化简过程中所有误差项的相乘，均视为二阶小量，可以直接忽略。</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14" name="文本框 13"/>
          <p:cNvSpPr txBox="1"/>
          <p:nvPr/>
        </p:nvSpPr>
        <p:spPr>
          <a:xfrm>
            <a:off x="621665" y="1256696"/>
            <a:ext cx="2865120" cy="30899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此时，可写出完整的观测方程，如下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2" name="对象 21">
            <a:hlinkClick r:id="" action="ppaction://ole?verb=0"/>
          </p:cNvPr>
          <p:cNvGraphicFramePr>
            <a:graphicFrameLocks noChangeAspect="1"/>
          </p:cNvGraphicFramePr>
          <p:nvPr/>
        </p:nvGraphicFramePr>
        <p:xfrm>
          <a:off x="1733233" y="1709803"/>
          <a:ext cx="1576705" cy="194945"/>
        </p:xfrm>
        <a:graphic>
          <a:graphicData uri="http://schemas.openxmlformats.org/presentationml/2006/ole">
            <mc:AlternateContent xmlns:mc="http://schemas.openxmlformats.org/markup-compatibility/2006">
              <mc:Choice xmlns:v="urn:schemas-microsoft-com:vml" Requires="v">
                <p:oleObj spid="_x0000_s77531" name="" r:id="rId2" imgW="1576705" imgH="194945" progId="Equation.Ribbit">
                  <p:embed/>
                </p:oleObj>
              </mc:Choice>
              <mc:Fallback>
                <p:oleObj name="" r:id="rId2" imgW="1576705" imgH="194945" progId="Equation.Ribbit">
                  <p:embed/>
                  <p:pic>
                    <p:nvPicPr>
                      <p:cNvPr id="0" name="图片 15363"/>
                      <p:cNvPicPr/>
                      <p:nvPr/>
                    </p:nvPicPr>
                    <p:blipFill>
                      <a:blip r:embed="rId3"/>
                      <a:stretch>
                        <a:fillRect/>
                      </a:stretch>
                    </p:blipFill>
                    <p:spPr>
                      <a:xfrm>
                        <a:off x="1733233" y="1709803"/>
                        <a:ext cx="1576705" cy="19494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747333" y="2478031"/>
          <a:ext cx="2936240" cy="687705"/>
        </p:xfrm>
        <a:graphic>
          <a:graphicData uri="http://schemas.openxmlformats.org/presentationml/2006/ole">
            <mc:AlternateContent xmlns:mc="http://schemas.openxmlformats.org/markup-compatibility/2006">
              <mc:Choice xmlns:v="urn:schemas-microsoft-com:vml" Requires="v">
                <p:oleObj spid="_x0000_s77532" name="" r:id="rId4" imgW="3212465" imgH="752475" progId="Equation.Ribbit">
                  <p:embed/>
                </p:oleObj>
              </mc:Choice>
              <mc:Fallback>
                <p:oleObj name="" r:id="rId4" imgW="3212465" imgH="752475" progId="Equation.Ribbit">
                  <p:embed/>
                  <p:pic>
                    <p:nvPicPr>
                      <p:cNvPr id="0" name="图片 15363"/>
                      <p:cNvPicPr/>
                      <p:nvPr/>
                    </p:nvPicPr>
                    <p:blipFill>
                      <a:blip r:embed="rId5"/>
                      <a:stretch>
                        <a:fillRect/>
                      </a:stretch>
                    </p:blipFill>
                    <p:spPr>
                      <a:xfrm>
                        <a:off x="747333" y="2478031"/>
                        <a:ext cx="2936240" cy="687705"/>
                      </a:xfrm>
                      <a:prstGeom prst="rect">
                        <a:avLst/>
                      </a:prstGeom>
                    </p:spPr>
                  </p:pic>
                </p:oleObj>
              </mc:Fallback>
            </mc:AlternateContent>
          </a:graphicData>
        </a:graphic>
      </p:graphicFrame>
      <p:sp>
        <p:nvSpPr>
          <p:cNvPr id="2" name="文本框 1"/>
          <p:cNvSpPr txBox="1"/>
          <p:nvPr/>
        </p:nvSpPr>
        <p:spPr>
          <a:xfrm>
            <a:off x="621665" y="2049780"/>
            <a:ext cx="203644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6" name="对象 15">
            <a:hlinkClick r:id="" action="ppaction://ole?verb=0"/>
          </p:cNvPr>
          <p:cNvGraphicFramePr>
            <a:graphicFrameLocks noChangeAspect="1"/>
          </p:cNvGraphicFramePr>
          <p:nvPr/>
        </p:nvGraphicFramePr>
        <p:xfrm>
          <a:off x="742011" y="3381846"/>
          <a:ext cx="1962150" cy="713105"/>
        </p:xfrm>
        <a:graphic>
          <a:graphicData uri="http://schemas.openxmlformats.org/presentationml/2006/ole">
            <mc:AlternateContent xmlns:mc="http://schemas.openxmlformats.org/markup-compatibility/2006">
              <mc:Choice xmlns:v="urn:schemas-microsoft-com:vml" Requires="v">
                <p:oleObj spid="_x0000_s77533" name="" r:id="rId6" imgW="2087245" imgH="758825" progId="Equation.Ribbit">
                  <p:embed/>
                </p:oleObj>
              </mc:Choice>
              <mc:Fallback>
                <p:oleObj name="" r:id="rId6" imgW="2087245" imgH="758825" progId="Equation.Ribbit">
                  <p:embed/>
                  <p:pic>
                    <p:nvPicPr>
                      <p:cNvPr id="0" name="图片 15363"/>
                      <p:cNvPicPr/>
                      <p:nvPr/>
                    </p:nvPicPr>
                    <p:blipFill>
                      <a:blip r:embed="rId7"/>
                      <a:stretch>
                        <a:fillRect/>
                      </a:stretch>
                    </p:blipFill>
                    <p:spPr>
                      <a:xfrm>
                        <a:off x="742011" y="3381846"/>
                        <a:ext cx="1962150" cy="71310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733204" y="4337676"/>
          <a:ext cx="3854450" cy="259715"/>
        </p:xfrm>
        <a:graphic>
          <a:graphicData uri="http://schemas.openxmlformats.org/presentationml/2006/ole">
            <mc:AlternateContent xmlns:mc="http://schemas.openxmlformats.org/markup-compatibility/2006">
              <mc:Choice xmlns:v="urn:schemas-microsoft-com:vml" Requires="v">
                <p:oleObj spid="_x0000_s77534" name="" r:id="rId8" imgW="4549775" imgH="306705" progId="Equation.Ribbit">
                  <p:embed/>
                </p:oleObj>
              </mc:Choice>
              <mc:Fallback>
                <p:oleObj name="" r:id="rId8" imgW="4549775" imgH="306705" progId="Equation.Ribbit">
                  <p:embed/>
                  <p:pic>
                    <p:nvPicPr>
                      <p:cNvPr id="0" name="图片 16384"/>
                      <p:cNvPicPr/>
                      <p:nvPr/>
                    </p:nvPicPr>
                    <p:blipFill>
                      <a:blip r:embed="rId9"/>
                      <a:stretch>
                        <a:fillRect/>
                      </a:stretch>
                    </p:blipFill>
                    <p:spPr>
                      <a:xfrm>
                        <a:off x="733204" y="4337676"/>
                        <a:ext cx="3854450" cy="259715"/>
                      </a:xfrm>
                      <a:prstGeom prst="rect">
                        <a:avLst/>
                      </a:prstGeom>
                    </p:spPr>
                  </p:pic>
                </p:oleObj>
              </mc:Fallback>
            </mc:AlternateContent>
          </a:graphicData>
        </a:graphic>
      </p:graphicFrame>
      <p:sp>
        <p:nvSpPr>
          <p:cNvPr id="18" name="文本框 17"/>
          <p:cNvSpPr txBox="1"/>
          <p:nvPr/>
        </p:nvSpPr>
        <p:spPr>
          <a:xfrm>
            <a:off x="4846338" y="1247432"/>
            <a:ext cx="3675997" cy="810260"/>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需要注意的是，此处的          即指编码器的噪声，而由于车辆在行驶过程中存在抖动，       和         并不为零。</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9" name="对象 18">
            <a:hlinkClick r:id="" action="ppaction://ole?verb=0"/>
          </p:cNvPr>
          <p:cNvGraphicFramePr>
            <a:graphicFrameLocks noChangeAspect="1"/>
          </p:cNvGraphicFramePr>
          <p:nvPr/>
        </p:nvGraphicFramePr>
        <p:xfrm>
          <a:off x="6546233" y="1363387"/>
          <a:ext cx="308610" cy="193040"/>
        </p:xfrm>
        <a:graphic>
          <a:graphicData uri="http://schemas.openxmlformats.org/presentationml/2006/ole">
            <mc:AlternateContent xmlns:mc="http://schemas.openxmlformats.org/markup-compatibility/2006">
              <mc:Choice xmlns:v="urn:schemas-microsoft-com:vml" Requires="v">
                <p:oleObj spid="_x0000_s77535" name="" r:id="rId10" imgW="308610" imgH="193040" progId="Equation.Ribbit">
                  <p:embed/>
                </p:oleObj>
              </mc:Choice>
              <mc:Fallback>
                <p:oleObj name="" r:id="rId10" imgW="308610" imgH="193040" progId="Equation.Ribbit">
                  <p:embed/>
                  <p:pic>
                    <p:nvPicPr>
                      <p:cNvPr id="0" name="图片 4096"/>
                      <p:cNvPicPr/>
                      <p:nvPr/>
                    </p:nvPicPr>
                    <p:blipFill>
                      <a:blip r:embed="rId11"/>
                      <a:stretch>
                        <a:fillRect/>
                      </a:stretch>
                    </p:blipFill>
                    <p:spPr>
                      <a:xfrm>
                        <a:off x="6546233" y="1363387"/>
                        <a:ext cx="308610" cy="193040"/>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7210211" y="1556554"/>
          <a:ext cx="311150" cy="167005"/>
        </p:xfrm>
        <a:graphic>
          <a:graphicData uri="http://schemas.openxmlformats.org/presentationml/2006/ole">
            <mc:AlternateContent xmlns:mc="http://schemas.openxmlformats.org/markup-compatibility/2006">
              <mc:Choice xmlns:v="urn:schemas-microsoft-com:vml" Requires="v">
                <p:oleObj spid="_x0000_s77536" name="" r:id="rId12" imgW="311150" imgH="167005" progId="Equation.Ribbit">
                  <p:embed/>
                </p:oleObj>
              </mc:Choice>
              <mc:Fallback>
                <p:oleObj name="" r:id="rId12" imgW="311150" imgH="167005" progId="Equation.Ribbit">
                  <p:embed/>
                  <p:pic>
                    <p:nvPicPr>
                      <p:cNvPr id="0" name="图片 4096"/>
                      <p:cNvPicPr/>
                      <p:nvPr/>
                    </p:nvPicPr>
                    <p:blipFill>
                      <a:blip r:embed="rId13"/>
                      <a:stretch>
                        <a:fillRect/>
                      </a:stretch>
                    </p:blipFill>
                    <p:spPr>
                      <a:xfrm>
                        <a:off x="7210211" y="1556554"/>
                        <a:ext cx="311150" cy="16700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7759123" y="1543219"/>
          <a:ext cx="304800" cy="167005"/>
        </p:xfrm>
        <a:graphic>
          <a:graphicData uri="http://schemas.openxmlformats.org/presentationml/2006/ole">
            <mc:AlternateContent xmlns:mc="http://schemas.openxmlformats.org/markup-compatibility/2006">
              <mc:Choice xmlns:v="urn:schemas-microsoft-com:vml" Requires="v">
                <p:oleObj spid="_x0000_s77537" name="" r:id="rId14" imgW="304800" imgH="167005" progId="Equation.Ribbit">
                  <p:embed/>
                </p:oleObj>
              </mc:Choice>
              <mc:Fallback>
                <p:oleObj name="" r:id="rId14" imgW="304800" imgH="167005" progId="Equation.Ribbit">
                  <p:embed/>
                  <p:pic>
                    <p:nvPicPr>
                      <p:cNvPr id="0" name="图片 4096"/>
                      <p:cNvPicPr/>
                      <p:nvPr/>
                    </p:nvPicPr>
                    <p:blipFill>
                      <a:blip r:embed="rId15"/>
                      <a:stretch>
                        <a:fillRect/>
                      </a:stretch>
                    </p:blipFill>
                    <p:spPr>
                      <a:xfrm>
                        <a:off x="7759123" y="1543219"/>
                        <a:ext cx="304800" cy="167005"/>
                      </a:xfrm>
                      <a:prstGeom prst="rect">
                        <a:avLst/>
                      </a:prstGeom>
                    </p:spPr>
                  </p:pic>
                </p:oleObj>
              </mc:Fallback>
            </mc:AlternateContent>
          </a:graphicData>
        </a:graphic>
      </p:graphicFrame>
      <p:sp>
        <p:nvSpPr>
          <p:cNvPr id="31" name="文本框 30"/>
          <p:cNvSpPr txBox="1"/>
          <p:nvPr/>
        </p:nvSpPr>
        <p:spPr>
          <a:xfrm>
            <a:off x="4846337" y="2326297"/>
            <a:ext cx="3590925" cy="789127"/>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另外，此处的</a:t>
            </a:r>
            <a:r>
              <a:rPr lang="en-US" altLang="zh-CN" sz="1200" kern="0" dirty="0">
                <a:latin typeface="微软雅黑" panose="020B0503020204020204" charset="-122"/>
                <a:ea typeface="微软雅黑" panose="020B0503020204020204" charset="-122"/>
                <a:sym typeface="Wingdings 2" panose="05020102010507070707" pitchFamily="18" charset="2"/>
              </a:rPr>
              <a:t>n</a:t>
            </a:r>
            <a:r>
              <a:rPr lang="zh-CN" altLang="en-US" sz="1200" kern="0" dirty="0">
                <a:latin typeface="微软雅黑" panose="020B0503020204020204" charset="-122"/>
                <a:ea typeface="微软雅黑" panose="020B0503020204020204" charset="-122"/>
                <a:sym typeface="Wingdings 2" panose="05020102010507070707" pitchFamily="18" charset="2"/>
              </a:rPr>
              <a:t>系定义是</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东</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北</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天</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，车体系是</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右</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前</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上</a:t>
            </a:r>
            <a:r>
              <a:rPr lang="en-US" altLang="zh-CN" sz="1200" kern="0" dirty="0">
                <a:latin typeface="微软雅黑" panose="020B0503020204020204" charset="-122"/>
                <a:ea typeface="微软雅黑" panose="020B0503020204020204" charset="-122"/>
                <a:sym typeface="Wingdings 2" panose="05020102010507070707" pitchFamily="18" charset="2"/>
              </a:rPr>
              <a:t>”</a:t>
            </a:r>
            <a:r>
              <a:rPr lang="zh-CN" altLang="en-US" sz="1200" kern="0" dirty="0">
                <a:latin typeface="微软雅黑" panose="020B0503020204020204" charset="-122"/>
                <a:ea typeface="微软雅黑" panose="020B0503020204020204" charset="-122"/>
                <a:sym typeface="Wingdings 2" panose="05020102010507070707" pitchFamily="18" charset="2"/>
              </a:rPr>
              <a:t>，当坐标系定义方向发生改变的时候，上述方程也需要相应做出调整。</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4" name="文本框 3"/>
          <p:cNvSpPr txBox="1"/>
          <p:nvPr/>
        </p:nvSpPr>
        <p:spPr>
          <a:xfrm>
            <a:off x="621665" y="802640"/>
            <a:ext cx="3291205"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不考虑安装误差时滤波模型推导</a:t>
            </a:r>
            <a:endParaRPr lang="zh-CN" altLang="en-US" sz="1600" dirty="0">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736340"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考虑</a:t>
            </a:r>
            <a:r>
              <a:rPr lang="en-US" altLang="zh-CN" sz="1600" dirty="0" err="1">
                <a:latin typeface="微软雅黑" panose="020B0503020204020204" charset="-122"/>
                <a:ea typeface="微软雅黑" panose="020B0503020204020204" charset="-122"/>
              </a:rPr>
              <a:t>imu</a:t>
            </a:r>
            <a:r>
              <a:rPr lang="zh-CN" altLang="en-US" sz="1600" dirty="0">
                <a:latin typeface="微软雅黑" panose="020B0503020204020204" charset="-122"/>
                <a:ea typeface="微软雅黑" panose="020B0503020204020204" charset="-122"/>
              </a:rPr>
              <a:t>安装误差时的滤波模型推导</a:t>
            </a:r>
            <a:endParaRPr lang="zh-CN" altLang="en-US" sz="1600" dirty="0">
              <a:latin typeface="微软雅黑" panose="020B0503020204020204" charset="-122"/>
              <a:ea typeface="微软雅黑" panose="020B0503020204020204" charset="-122"/>
            </a:endParaRPr>
          </a:p>
        </p:txBody>
      </p:sp>
      <p:sp>
        <p:nvSpPr>
          <p:cNvPr id="14" name="文本框 13"/>
          <p:cNvSpPr txBox="1"/>
          <p:nvPr/>
        </p:nvSpPr>
        <p:spPr>
          <a:xfrm>
            <a:off x="621665" y="1249285"/>
            <a:ext cx="3736340" cy="1029193"/>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在实际使用中，</a:t>
            </a:r>
            <a:r>
              <a:rPr lang="en-US" altLang="zh-CN" sz="1200" kern="0" dirty="0" err="1">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模块要经常拆卸，安装关系的平移量即使用直尺测量，剩下的小误差影响也不大，但是</a:t>
            </a:r>
            <a:r>
              <a:rPr lang="en-US" altLang="zh-CN" sz="1200" kern="0" dirty="0" err="1">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和车体之间的旋转，却没有一个好的测量方法，因此在滤波时也需要对其进行估计。</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5" name="文本框 4"/>
          <p:cNvSpPr txBox="1"/>
          <p:nvPr/>
        </p:nvSpPr>
        <p:spPr>
          <a:xfrm>
            <a:off x="621665" y="2834005"/>
            <a:ext cx="3736340" cy="549061"/>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安装误差导致的结果是</a:t>
            </a:r>
            <a:r>
              <a:rPr lang="en-US" altLang="zh-CN" sz="1200" kern="0" dirty="0" err="1">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的</a:t>
            </a:r>
            <a:r>
              <a:rPr lang="en-US" altLang="zh-CN" sz="1200" kern="0" dirty="0">
                <a:latin typeface="微软雅黑" panose="020B0503020204020204" charset="-122"/>
                <a:ea typeface="微软雅黑" panose="020B0503020204020204" charset="-122"/>
                <a:sym typeface="Wingdings 2" panose="05020102010507070707" pitchFamily="18" charset="2"/>
              </a:rPr>
              <a:t>b</a:t>
            </a:r>
            <a:r>
              <a:rPr lang="zh-CN" altLang="en-US" sz="1200" kern="0" dirty="0">
                <a:latin typeface="微软雅黑" panose="020B0503020204020204" charset="-122"/>
                <a:ea typeface="微软雅黑" panose="020B0503020204020204" charset="-122"/>
                <a:sym typeface="Wingdings 2" panose="05020102010507070707" pitchFamily="18" charset="2"/>
              </a:rPr>
              <a:t>系的速度和车体的</a:t>
            </a:r>
            <a:r>
              <a:rPr lang="en-US" altLang="zh-CN" sz="1200" kern="0" dirty="0">
                <a:latin typeface="微软雅黑" panose="020B0503020204020204" charset="-122"/>
                <a:ea typeface="微软雅黑" panose="020B0503020204020204" charset="-122"/>
                <a:sym typeface="Wingdings 2" panose="05020102010507070707" pitchFamily="18" charset="2"/>
              </a:rPr>
              <a:t>m</a:t>
            </a:r>
            <a:r>
              <a:rPr lang="zh-CN" altLang="en-US" sz="1200" kern="0" dirty="0">
                <a:latin typeface="微软雅黑" panose="020B0503020204020204" charset="-122"/>
                <a:ea typeface="微软雅黑" panose="020B0503020204020204" charset="-122"/>
                <a:sym typeface="Wingdings 2" panose="05020102010507070707" pitchFamily="18" charset="2"/>
              </a:rPr>
              <a:t>系的速度之间存在一个转换关系，即</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1" name="对象 10">
            <a:hlinkClick r:id="" action="ppaction://ole?verb=0"/>
          </p:cNvPr>
          <p:cNvGraphicFramePr>
            <a:graphicFrameLocks noChangeAspect="1"/>
          </p:cNvGraphicFramePr>
          <p:nvPr/>
        </p:nvGraphicFramePr>
        <p:xfrm>
          <a:off x="1457049" y="3451199"/>
          <a:ext cx="1833245" cy="758825"/>
        </p:xfrm>
        <a:graphic>
          <a:graphicData uri="http://schemas.openxmlformats.org/presentationml/2006/ole">
            <mc:AlternateContent xmlns:mc="http://schemas.openxmlformats.org/markup-compatibility/2006">
              <mc:Choice xmlns:v="urn:schemas-microsoft-com:vml" Requires="v">
                <p:oleObj spid="_x0000_s5259" name="" r:id="rId2" imgW="1833245" imgH="758825" progId="Equation.Ribbit">
                  <p:embed/>
                </p:oleObj>
              </mc:Choice>
              <mc:Fallback>
                <p:oleObj name="" r:id="rId2" imgW="1833245" imgH="758825" progId="Equation.Ribbit">
                  <p:embed/>
                  <p:pic>
                    <p:nvPicPr>
                      <p:cNvPr id="0" name="图片 2048"/>
                      <p:cNvPicPr/>
                      <p:nvPr/>
                    </p:nvPicPr>
                    <p:blipFill>
                      <a:blip r:embed="rId3"/>
                      <a:stretch>
                        <a:fillRect/>
                      </a:stretch>
                    </p:blipFill>
                    <p:spPr>
                      <a:xfrm>
                        <a:off x="1457049" y="3451199"/>
                        <a:ext cx="1833245" cy="75882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5190906" y="1887837"/>
          <a:ext cx="2545080" cy="1069340"/>
        </p:xfrm>
        <a:graphic>
          <a:graphicData uri="http://schemas.openxmlformats.org/presentationml/2006/ole">
            <mc:AlternateContent xmlns:mc="http://schemas.openxmlformats.org/markup-compatibility/2006">
              <mc:Choice xmlns:v="urn:schemas-microsoft-com:vml" Requires="v">
                <p:oleObj spid="_x0000_s5260" name="" r:id="rId4" imgW="2545080" imgH="1069340" progId="Equation.Ribbit">
                  <p:embed/>
                </p:oleObj>
              </mc:Choice>
              <mc:Fallback>
                <p:oleObj name="" r:id="rId4" imgW="2545080" imgH="1069340" progId="Equation.Ribbit">
                  <p:embed/>
                  <p:pic>
                    <p:nvPicPr>
                      <p:cNvPr id="0" name="图片 2048"/>
                      <p:cNvPicPr/>
                      <p:nvPr/>
                    </p:nvPicPr>
                    <p:blipFill>
                      <a:blip r:embed="rId5"/>
                      <a:stretch>
                        <a:fillRect/>
                      </a:stretch>
                    </p:blipFill>
                    <p:spPr>
                      <a:xfrm>
                        <a:off x="5190906" y="1887837"/>
                        <a:ext cx="2545080" cy="1069340"/>
                      </a:xfrm>
                      <a:prstGeom prst="rect">
                        <a:avLst/>
                      </a:prstGeom>
                    </p:spPr>
                  </p:pic>
                </p:oleObj>
              </mc:Fallback>
            </mc:AlternateContent>
          </a:graphicData>
        </a:graphic>
      </p:graphicFrame>
      <p:sp>
        <p:nvSpPr>
          <p:cNvPr id="15" name="文本框 14"/>
          <p:cNvSpPr txBox="1"/>
          <p:nvPr/>
        </p:nvSpPr>
        <p:spPr>
          <a:xfrm>
            <a:off x="4842201" y="4116362"/>
            <a:ext cx="302323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随后的推导同样按照前述固定套路进行。</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7" name="文本框 26"/>
          <p:cNvSpPr txBox="1"/>
          <p:nvPr/>
        </p:nvSpPr>
        <p:spPr>
          <a:xfrm>
            <a:off x="4842201" y="1249337"/>
            <a:ext cx="302323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zh-CN" altLang="en-US" sz="1200" kern="0" dirty="0">
                <a:latin typeface="微软雅黑" panose="020B0503020204020204" charset="-122"/>
                <a:ea typeface="微软雅黑" panose="020B0503020204020204" charset="-122"/>
                <a:sym typeface="Wingdings 2" panose="05020102010507070707" pitchFamily="18" charset="2"/>
              </a:rPr>
              <a:t>实际中，安装误差为小量，可以表示为</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28" name="文本框 27"/>
          <p:cNvSpPr txBox="1"/>
          <p:nvPr/>
        </p:nvSpPr>
        <p:spPr>
          <a:xfrm>
            <a:off x="4842201" y="3383572"/>
            <a:ext cx="3612515" cy="30899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其中，                                   表示三个安装误差角。</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9" name="对象 28">
            <a:hlinkClick r:id="" action="ppaction://ole?verb=0"/>
          </p:cNvPr>
          <p:cNvGraphicFramePr>
            <a:graphicFrameLocks noChangeAspect="1"/>
          </p:cNvGraphicFramePr>
          <p:nvPr/>
        </p:nvGraphicFramePr>
        <p:xfrm>
          <a:off x="5346537" y="3400898"/>
          <a:ext cx="1584325" cy="306070"/>
        </p:xfrm>
        <a:graphic>
          <a:graphicData uri="http://schemas.openxmlformats.org/presentationml/2006/ole">
            <mc:AlternateContent xmlns:mc="http://schemas.openxmlformats.org/markup-compatibility/2006">
              <mc:Choice xmlns:v="urn:schemas-microsoft-com:vml" Requires="v">
                <p:oleObj spid="_x0000_s5262" name="" r:id="rId6" imgW="1584325" imgH="306070" progId="Equation.Ribbit">
                  <p:embed/>
                </p:oleObj>
              </mc:Choice>
              <mc:Fallback>
                <p:oleObj name="" r:id="rId6" imgW="1584325" imgH="306070" progId="Equation.Ribbit">
                  <p:embed/>
                  <p:pic>
                    <p:nvPicPr>
                      <p:cNvPr id="0" name="图片 5120"/>
                      <p:cNvPicPr/>
                      <p:nvPr/>
                    </p:nvPicPr>
                    <p:blipFill>
                      <a:blip r:embed="rId7"/>
                      <a:stretch>
                        <a:fillRect/>
                      </a:stretch>
                    </p:blipFill>
                    <p:spPr>
                      <a:xfrm>
                        <a:off x="5346537" y="3400898"/>
                        <a:ext cx="1584325" cy="30607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logo\导出图\深蓝学院-图标部分.png深蓝学院-图标部分"/>
          <p:cNvPicPr>
            <a:picLocks noChangeAspect="1"/>
          </p:cNvPicPr>
          <p:nvPr/>
        </p:nvPicPr>
        <p:blipFill>
          <a:blip r:embed="rId1"/>
          <a:srcRect/>
          <a:stretch>
            <a:fillRect/>
          </a:stretch>
        </p:blipFill>
        <p:spPr>
          <a:xfrm>
            <a:off x="281940" y="291465"/>
            <a:ext cx="339725" cy="340360"/>
          </a:xfrm>
          <a:prstGeom prst="rect">
            <a:avLst/>
          </a:prstGeom>
        </p:spPr>
      </p:pic>
      <p:sp>
        <p:nvSpPr>
          <p:cNvPr id="9" name="文本框 8"/>
          <p:cNvSpPr txBox="1"/>
          <p:nvPr/>
        </p:nvSpPr>
        <p:spPr>
          <a:xfrm>
            <a:off x="671195" y="272415"/>
            <a:ext cx="2562860" cy="368300"/>
          </a:xfrm>
          <a:prstGeom prst="rect">
            <a:avLst/>
          </a:prstGeom>
          <a:noFill/>
        </p:spPr>
        <p:txBody>
          <a:bodyPr wrap="square" rtlCol="0">
            <a:spAutoFit/>
          </a:bodyPr>
          <a:lstStyle/>
          <a:p>
            <a:r>
              <a:rPr lang="zh-CN" altLang="en-US" b="1" dirty="0">
                <a:solidFill>
                  <a:srgbClr val="464646"/>
                </a:solidFill>
                <a:latin typeface="微软雅黑" panose="020B0503020204020204" charset="-122"/>
                <a:ea typeface="微软雅黑" panose="020B0503020204020204" charset="-122"/>
                <a:sym typeface="+mn-ea"/>
              </a:rPr>
              <a:t>融合编码器的滤波方法</a:t>
            </a:r>
            <a:endParaRPr lang="zh-CN" altLang="en-US" b="1">
              <a:solidFill>
                <a:srgbClr val="464646"/>
              </a:solidFill>
              <a:latin typeface="微软雅黑" panose="020B0503020204020204" charset="-122"/>
              <a:ea typeface="微软雅黑" panose="020B0503020204020204" charset="-122"/>
            </a:endParaRPr>
          </a:p>
        </p:txBody>
      </p:sp>
      <p:sp>
        <p:nvSpPr>
          <p:cNvPr id="24" name="文本框 23"/>
          <p:cNvSpPr txBox="1"/>
          <p:nvPr/>
        </p:nvSpPr>
        <p:spPr>
          <a:xfrm>
            <a:off x="621665" y="802640"/>
            <a:ext cx="3736340" cy="337185"/>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考虑</a:t>
            </a:r>
            <a:r>
              <a:rPr lang="en-US" altLang="zh-CN" sz="1600" dirty="0" err="1">
                <a:latin typeface="微软雅黑" panose="020B0503020204020204" charset="-122"/>
                <a:ea typeface="微软雅黑" panose="020B0503020204020204" charset="-122"/>
              </a:rPr>
              <a:t>imu</a:t>
            </a:r>
            <a:r>
              <a:rPr lang="zh-CN" altLang="en-US" sz="1600" dirty="0">
                <a:latin typeface="微软雅黑" panose="020B0503020204020204" charset="-122"/>
                <a:ea typeface="微软雅黑" panose="020B0503020204020204" charset="-122"/>
              </a:rPr>
              <a:t>安装误差时的滤波模型推导</a:t>
            </a:r>
            <a:endParaRPr lang="zh-CN" altLang="en-US" sz="1600" dirty="0">
              <a:latin typeface="微软雅黑" panose="020B0503020204020204" charset="-122"/>
              <a:ea typeface="微软雅黑" panose="020B0503020204020204" charset="-122"/>
            </a:endParaRPr>
          </a:p>
        </p:txBody>
      </p:sp>
      <p:sp>
        <p:nvSpPr>
          <p:cNvPr id="14" name="文本框 13"/>
          <p:cNvSpPr txBox="1"/>
          <p:nvPr/>
        </p:nvSpPr>
        <p:spPr>
          <a:xfrm>
            <a:off x="603559" y="1247432"/>
            <a:ext cx="3115945" cy="30899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1) </a:t>
            </a:r>
            <a:r>
              <a:rPr lang="zh-CN" altLang="en-US" sz="1200" kern="0" dirty="0">
                <a:latin typeface="微软雅黑" panose="020B0503020204020204" charset="-122"/>
                <a:ea typeface="微软雅黑" panose="020B0503020204020204" charset="-122"/>
                <a:sym typeface="Wingdings 2" panose="05020102010507070707" pitchFamily="18" charset="2"/>
              </a:rPr>
              <a:t>写出不考虑误差时的方程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 name="对象 1">
            <a:hlinkClick r:id="" action="ppaction://ole?verb=0"/>
          </p:cNvPr>
          <p:cNvGraphicFramePr>
            <a:graphicFrameLocks noChangeAspect="1"/>
          </p:cNvGraphicFramePr>
          <p:nvPr/>
        </p:nvGraphicFramePr>
        <p:xfrm>
          <a:off x="1000434" y="1638977"/>
          <a:ext cx="1429385" cy="260350"/>
        </p:xfrm>
        <a:graphic>
          <a:graphicData uri="http://schemas.openxmlformats.org/presentationml/2006/ole">
            <mc:AlternateContent xmlns:mc="http://schemas.openxmlformats.org/markup-compatibility/2006">
              <mc:Choice xmlns:v="urn:schemas-microsoft-com:vml" Requires="v">
                <p:oleObj spid="_x0000_s83233" name="" r:id="rId2" imgW="1429385" imgH="260350" progId="Equation.Ribbit">
                  <p:embed/>
                </p:oleObj>
              </mc:Choice>
              <mc:Fallback>
                <p:oleObj name="" r:id="rId2" imgW="1429385" imgH="260350" progId="Equation.Ribbit">
                  <p:embed/>
                  <p:pic>
                    <p:nvPicPr>
                      <p:cNvPr id="0" name="图片 2049"/>
                      <p:cNvPicPr/>
                      <p:nvPr/>
                    </p:nvPicPr>
                    <p:blipFill>
                      <a:blip r:embed="rId3"/>
                      <a:stretch>
                        <a:fillRect/>
                      </a:stretch>
                    </p:blipFill>
                    <p:spPr>
                      <a:xfrm>
                        <a:off x="1000434" y="1638977"/>
                        <a:ext cx="1429385" cy="260350"/>
                      </a:xfrm>
                      <a:prstGeom prst="rect">
                        <a:avLst/>
                      </a:prstGeom>
                    </p:spPr>
                  </p:pic>
                </p:oleObj>
              </mc:Fallback>
            </mc:AlternateContent>
          </a:graphicData>
        </a:graphic>
      </p:graphicFrame>
      <p:sp>
        <p:nvSpPr>
          <p:cNvPr id="3" name="文本框 2"/>
          <p:cNvSpPr txBox="1"/>
          <p:nvPr/>
        </p:nvSpPr>
        <p:spPr>
          <a:xfrm>
            <a:off x="603559" y="1977682"/>
            <a:ext cx="311594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2) </a:t>
            </a:r>
            <a:r>
              <a:rPr lang="zh-CN" altLang="en-US" sz="1200" kern="0" dirty="0">
                <a:latin typeface="微软雅黑" panose="020B0503020204020204" charset="-122"/>
                <a:ea typeface="微软雅黑" panose="020B0503020204020204" charset="-122"/>
                <a:sym typeface="Wingdings 2" panose="05020102010507070707" pitchFamily="18" charset="2"/>
              </a:rPr>
              <a:t>写出考虑误差时的方程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4" name="对象 3">
            <a:hlinkClick r:id="" action="ppaction://ole?verb=0"/>
          </p:cNvPr>
          <p:cNvGraphicFramePr>
            <a:graphicFrameLocks noChangeAspect="1"/>
          </p:cNvGraphicFramePr>
          <p:nvPr/>
        </p:nvGraphicFramePr>
        <p:xfrm>
          <a:off x="1000434" y="2384149"/>
          <a:ext cx="1429385" cy="306070"/>
        </p:xfrm>
        <a:graphic>
          <a:graphicData uri="http://schemas.openxmlformats.org/presentationml/2006/ole">
            <mc:AlternateContent xmlns:mc="http://schemas.openxmlformats.org/markup-compatibility/2006">
              <mc:Choice xmlns:v="urn:schemas-microsoft-com:vml" Requires="v">
                <p:oleObj spid="_x0000_s83234" name="" r:id="rId4" imgW="1429385" imgH="306070" progId="Equation.Ribbit">
                  <p:embed/>
                </p:oleObj>
              </mc:Choice>
              <mc:Fallback>
                <p:oleObj name="" r:id="rId4" imgW="1429385" imgH="306070" progId="Equation.Ribbit">
                  <p:embed/>
                  <p:pic>
                    <p:nvPicPr>
                      <p:cNvPr id="0" name="图片 2049"/>
                      <p:cNvPicPr/>
                      <p:nvPr/>
                    </p:nvPicPr>
                    <p:blipFill>
                      <a:blip r:embed="rId5"/>
                      <a:stretch>
                        <a:fillRect/>
                      </a:stretch>
                    </p:blipFill>
                    <p:spPr>
                      <a:xfrm>
                        <a:off x="1000434" y="2384149"/>
                        <a:ext cx="1429385" cy="306070"/>
                      </a:xfrm>
                      <a:prstGeom prst="rect">
                        <a:avLst/>
                      </a:prstGeom>
                    </p:spPr>
                  </p:pic>
                </p:oleObj>
              </mc:Fallback>
            </mc:AlternateContent>
          </a:graphicData>
        </a:graphic>
      </p:graphicFrame>
      <p:sp>
        <p:nvSpPr>
          <p:cNvPr id="18" name="文本框 17"/>
          <p:cNvSpPr txBox="1"/>
          <p:nvPr/>
        </p:nvSpPr>
        <p:spPr>
          <a:xfrm>
            <a:off x="603250" y="2752725"/>
            <a:ext cx="2726690" cy="330835"/>
          </a:xfrm>
          <a:prstGeom prst="rect">
            <a:avLst/>
          </a:prstGeom>
          <a:noFill/>
        </p:spPr>
        <p:txBody>
          <a:bodyPr wrap="square" rtlCol="0" anchor="t">
            <a:spAutoFit/>
          </a:bodyPr>
          <a:lstStyle/>
          <a:p>
            <a:pPr marR="0" lvl="0" indent="0" algn="just"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3) </a:t>
            </a:r>
            <a:r>
              <a:rPr lang="zh-CN" altLang="en-US" sz="1200" kern="0" dirty="0">
                <a:latin typeface="微软雅黑" panose="020B0503020204020204" charset="-122"/>
                <a:ea typeface="微软雅黑" panose="020B0503020204020204" charset="-122"/>
                <a:sym typeface="Wingdings 2" panose="05020102010507070707" pitchFamily="18" charset="2"/>
              </a:rPr>
              <a:t>写出真实值与理想值之间的关系</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19" name="对象 18">
            <a:hlinkClick r:id="" action="ppaction://ole?verb=0"/>
          </p:cNvPr>
          <p:cNvGraphicFramePr>
            <a:graphicFrameLocks noChangeAspect="1"/>
          </p:cNvGraphicFramePr>
          <p:nvPr/>
        </p:nvGraphicFramePr>
        <p:xfrm>
          <a:off x="983607" y="3171801"/>
          <a:ext cx="1538605" cy="238125"/>
        </p:xfrm>
        <a:graphic>
          <a:graphicData uri="http://schemas.openxmlformats.org/presentationml/2006/ole">
            <mc:AlternateContent xmlns:mc="http://schemas.openxmlformats.org/markup-compatibility/2006">
              <mc:Choice xmlns:v="urn:schemas-microsoft-com:vml" Requires="v">
                <p:oleObj spid="_x0000_s83235" name="" r:id="rId6" imgW="1538605" imgH="238125" progId="Equation.Ribbit">
                  <p:embed/>
                </p:oleObj>
              </mc:Choice>
              <mc:Fallback>
                <p:oleObj name="" r:id="rId6" imgW="1538605" imgH="238125" progId="Equation.Ribbit">
                  <p:embed/>
                  <p:pic>
                    <p:nvPicPr>
                      <p:cNvPr id="0" name="图片 2049"/>
                      <p:cNvPicPr/>
                      <p:nvPr/>
                    </p:nvPicPr>
                    <p:blipFill>
                      <a:blip r:embed="rId7"/>
                      <a:stretch>
                        <a:fillRect/>
                      </a:stretch>
                    </p:blipFill>
                    <p:spPr>
                      <a:xfrm>
                        <a:off x="983607" y="3171801"/>
                        <a:ext cx="1538605" cy="23812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1004562" y="3609016"/>
          <a:ext cx="1421130" cy="238125"/>
        </p:xfrm>
        <a:graphic>
          <a:graphicData uri="http://schemas.openxmlformats.org/presentationml/2006/ole">
            <mc:AlternateContent xmlns:mc="http://schemas.openxmlformats.org/markup-compatibility/2006">
              <mc:Choice xmlns:v="urn:schemas-microsoft-com:vml" Requires="v">
                <p:oleObj spid="_x0000_s83236" name="" r:id="rId8" imgW="1421130" imgH="238125" progId="Equation.Ribbit">
                  <p:embed/>
                </p:oleObj>
              </mc:Choice>
              <mc:Fallback>
                <p:oleObj name="" r:id="rId8" imgW="1421130" imgH="238125" progId="Equation.Ribbit">
                  <p:embed/>
                  <p:pic>
                    <p:nvPicPr>
                      <p:cNvPr id="0" name="图片 2049"/>
                      <p:cNvPicPr/>
                      <p:nvPr/>
                    </p:nvPicPr>
                    <p:blipFill>
                      <a:blip r:embed="rId9"/>
                      <a:stretch>
                        <a:fillRect/>
                      </a:stretch>
                    </p:blipFill>
                    <p:spPr>
                      <a:xfrm>
                        <a:off x="1004562" y="3609016"/>
                        <a:ext cx="1421130" cy="238125"/>
                      </a:xfrm>
                      <a:prstGeom prst="rect">
                        <a:avLst/>
                      </a:prstGeom>
                    </p:spPr>
                  </p:pic>
                </p:oleObj>
              </mc:Fallback>
            </mc:AlternateContent>
          </a:graphicData>
        </a:graphic>
      </p:graphicFrame>
      <p:graphicFrame>
        <p:nvGraphicFramePr>
          <p:cNvPr id="49" name="对象 48">
            <a:hlinkClick r:id="" action="ppaction://ole?verb=0"/>
          </p:cNvPr>
          <p:cNvGraphicFramePr>
            <a:graphicFrameLocks noChangeAspect="1"/>
          </p:cNvGraphicFramePr>
          <p:nvPr/>
        </p:nvGraphicFramePr>
        <p:xfrm>
          <a:off x="1034089" y="4016984"/>
          <a:ext cx="1541780" cy="280670"/>
        </p:xfrm>
        <a:graphic>
          <a:graphicData uri="http://schemas.openxmlformats.org/presentationml/2006/ole">
            <mc:AlternateContent xmlns:mc="http://schemas.openxmlformats.org/markup-compatibility/2006">
              <mc:Choice xmlns:v="urn:schemas-microsoft-com:vml" Requires="v">
                <p:oleObj spid="_x0000_s83237" name="Formula" r:id="rId10" imgW="1682750" imgH="304800" progId="Equation.Ribbit">
                  <p:embed/>
                </p:oleObj>
              </mc:Choice>
              <mc:Fallback>
                <p:oleObj name="Formula" r:id="rId10" imgW="1682750" imgH="304800" progId="Equation.Ribbit">
                  <p:embed/>
                  <p:pic>
                    <p:nvPicPr>
                      <p:cNvPr id="0" name="对象 19">
                        <a:hlinkClick r:id="" action="ppaction://ole?verb=0"/>
                      </p:cNvPr>
                      <p:cNvPicPr/>
                      <p:nvPr/>
                    </p:nvPicPr>
                    <p:blipFill>
                      <a:blip r:embed="rId11"/>
                      <a:stretch>
                        <a:fillRect/>
                      </a:stretch>
                    </p:blipFill>
                    <p:spPr>
                      <a:xfrm>
                        <a:off x="1034089" y="4016984"/>
                        <a:ext cx="1541780" cy="28067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961382" y="4457974"/>
          <a:ext cx="1792605" cy="264160"/>
        </p:xfrm>
        <a:graphic>
          <a:graphicData uri="http://schemas.openxmlformats.org/presentationml/2006/ole">
            <mc:AlternateContent xmlns:mc="http://schemas.openxmlformats.org/markup-compatibility/2006">
              <mc:Choice xmlns:v="urn:schemas-microsoft-com:vml" Requires="v">
                <p:oleObj spid="_x0000_s83238" name="" r:id="rId12" imgW="1792605" imgH="264160" progId="Equation.Ribbit">
                  <p:embed/>
                </p:oleObj>
              </mc:Choice>
              <mc:Fallback>
                <p:oleObj name="" r:id="rId12" imgW="1792605" imgH="264160" progId="Equation.Ribbit">
                  <p:embed/>
                  <p:pic>
                    <p:nvPicPr>
                      <p:cNvPr id="0" name="图片 2048"/>
                      <p:cNvPicPr/>
                      <p:nvPr/>
                    </p:nvPicPr>
                    <p:blipFill>
                      <a:blip r:embed="rId13"/>
                      <a:stretch>
                        <a:fillRect/>
                      </a:stretch>
                    </p:blipFill>
                    <p:spPr>
                      <a:xfrm>
                        <a:off x="961382" y="4457974"/>
                        <a:ext cx="1792605" cy="264160"/>
                      </a:xfrm>
                      <a:prstGeom prst="rect">
                        <a:avLst/>
                      </a:prstGeom>
                    </p:spPr>
                  </p:pic>
                </p:oleObj>
              </mc:Fallback>
            </mc:AlternateContent>
          </a:graphicData>
        </a:graphic>
      </p:graphicFrame>
      <p:sp>
        <p:nvSpPr>
          <p:cNvPr id="17" name="文本框 16"/>
          <p:cNvSpPr txBox="1"/>
          <p:nvPr/>
        </p:nvSpPr>
        <p:spPr>
          <a:xfrm>
            <a:off x="4603750" y="1247432"/>
            <a:ext cx="3086735" cy="308995"/>
          </a:xfrm>
          <a:prstGeom prst="rect">
            <a:avLst/>
          </a:prstGeom>
          <a:noFill/>
        </p:spPr>
        <p:txBody>
          <a:bodyPr wrap="square" rtlCol="0" anchor="t">
            <a:spAutoFit/>
          </a:bodyPr>
          <a:lstStyle/>
          <a:p>
            <a:pPr algn="just" fontAlgn="base">
              <a:lnSpc>
                <a:spcPct val="130000"/>
              </a:lnSpc>
              <a:spcAft>
                <a:spcPct val="0"/>
              </a:spcAft>
              <a:buClr>
                <a:schemeClr val="accent2"/>
              </a:buClr>
              <a:defRPr/>
            </a:pPr>
            <a:r>
              <a:rPr lang="en-US" altLang="zh-CN" sz="1200" kern="0" dirty="0">
                <a:latin typeface="微软雅黑" panose="020B0503020204020204" charset="-122"/>
                <a:ea typeface="微软雅黑" panose="020B0503020204020204" charset="-122"/>
                <a:sym typeface="Wingdings 2" panose="05020102010507070707" pitchFamily="18" charset="2"/>
              </a:rPr>
              <a:t>4) </a:t>
            </a:r>
            <a:r>
              <a:rPr lang="zh-CN" altLang="en-US" sz="1200" kern="0" dirty="0">
                <a:latin typeface="微软雅黑" panose="020B0503020204020204" charset="-122"/>
                <a:ea typeface="微软雅黑" panose="020B0503020204020204" charset="-122"/>
                <a:sym typeface="Wingdings 2" panose="05020102010507070707" pitchFamily="18" charset="2"/>
              </a:rPr>
              <a:t>把</a:t>
            </a:r>
            <a:r>
              <a:rPr lang="en-US" altLang="zh-CN" sz="1200" kern="0" dirty="0">
                <a:latin typeface="微软雅黑" panose="020B0503020204020204" charset="-122"/>
                <a:ea typeface="微软雅黑" panose="020B0503020204020204" charset="-122"/>
                <a:sym typeface="Wingdings 2" panose="05020102010507070707" pitchFamily="18" charset="2"/>
              </a:rPr>
              <a:t>3)</a:t>
            </a:r>
            <a:r>
              <a:rPr lang="zh-CN" altLang="en-US" sz="1200" kern="0" dirty="0">
                <a:latin typeface="微软雅黑" panose="020B0503020204020204" charset="-122"/>
                <a:ea typeface="微软雅黑" panose="020B0503020204020204" charset="-122"/>
                <a:sym typeface="Wingdings 2" panose="05020102010507070707" pitchFamily="18" charset="2"/>
              </a:rPr>
              <a:t>中的关系带入</a:t>
            </a:r>
            <a:r>
              <a:rPr lang="en-US" altLang="zh-CN" sz="1200" kern="0" dirty="0">
                <a:latin typeface="微软雅黑" panose="020B0503020204020204" charset="-122"/>
                <a:ea typeface="微软雅黑" panose="020B0503020204020204" charset="-122"/>
                <a:sym typeface="Wingdings 2" panose="05020102010507070707" pitchFamily="18" charset="2"/>
              </a:rPr>
              <a:t>2)</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3" name="对象 22">
            <a:hlinkClick r:id="" action="ppaction://ole?verb=0"/>
          </p:cNvPr>
          <p:cNvGraphicFramePr>
            <a:graphicFrameLocks noChangeAspect="1"/>
          </p:cNvGraphicFramePr>
          <p:nvPr/>
        </p:nvGraphicFramePr>
        <p:xfrm>
          <a:off x="4880929" y="1639737"/>
          <a:ext cx="3572510" cy="533400"/>
        </p:xfrm>
        <a:graphic>
          <a:graphicData uri="http://schemas.openxmlformats.org/presentationml/2006/ole">
            <mc:AlternateContent xmlns:mc="http://schemas.openxmlformats.org/markup-compatibility/2006">
              <mc:Choice xmlns:v="urn:schemas-microsoft-com:vml" Requires="v">
                <p:oleObj spid="_x0000_s83239" name="" r:id="rId14" imgW="3572510" imgH="533400" progId="Equation.Ribbit">
                  <p:embed/>
                </p:oleObj>
              </mc:Choice>
              <mc:Fallback>
                <p:oleObj name="" r:id="rId14" imgW="3572510" imgH="533400" progId="Equation.Ribbit">
                  <p:embed/>
                  <p:pic>
                    <p:nvPicPr>
                      <p:cNvPr id="0" name="图片 2049"/>
                      <p:cNvPicPr/>
                      <p:nvPr/>
                    </p:nvPicPr>
                    <p:blipFill>
                      <a:blip r:embed="rId15"/>
                      <a:stretch>
                        <a:fillRect/>
                      </a:stretch>
                    </p:blipFill>
                    <p:spPr>
                      <a:xfrm>
                        <a:off x="4880929" y="1639737"/>
                        <a:ext cx="3572510" cy="533400"/>
                      </a:xfrm>
                      <a:prstGeom prst="rect">
                        <a:avLst/>
                      </a:prstGeom>
                    </p:spPr>
                  </p:pic>
                </p:oleObj>
              </mc:Fallback>
            </mc:AlternateContent>
          </a:graphicData>
        </a:graphic>
      </p:graphicFrame>
      <p:sp>
        <p:nvSpPr>
          <p:cNvPr id="26" name="文本框 25"/>
          <p:cNvSpPr txBox="1"/>
          <p:nvPr/>
        </p:nvSpPr>
        <p:spPr>
          <a:xfrm>
            <a:off x="4603750" y="2182152"/>
            <a:ext cx="3086735" cy="308995"/>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5) </a:t>
            </a:r>
            <a:r>
              <a:rPr lang="zh-CN" altLang="en-US" sz="1200" kern="0" dirty="0">
                <a:latin typeface="微软雅黑" panose="020B0503020204020204" charset="-122"/>
                <a:ea typeface="微软雅黑" panose="020B0503020204020204" charset="-122"/>
                <a:sym typeface="Wingdings 2" panose="05020102010507070707" pitchFamily="18" charset="2"/>
              </a:rPr>
              <a:t>把</a:t>
            </a:r>
            <a:r>
              <a:rPr lang="en-US" altLang="zh-CN" sz="1200" kern="0" dirty="0">
                <a:latin typeface="微软雅黑" panose="020B0503020204020204" charset="-122"/>
                <a:ea typeface="微软雅黑" panose="020B0503020204020204" charset="-122"/>
                <a:sym typeface="Wingdings 2" panose="05020102010507070707" pitchFamily="18" charset="2"/>
              </a:rPr>
              <a:t>1)</a:t>
            </a:r>
            <a:r>
              <a:rPr lang="zh-CN" altLang="en-US" sz="1200" kern="0" dirty="0">
                <a:latin typeface="微软雅黑" panose="020B0503020204020204" charset="-122"/>
                <a:ea typeface="微软雅黑" panose="020B0503020204020204" charset="-122"/>
                <a:sym typeface="Wingdings 2" panose="05020102010507070707" pitchFamily="18" charset="2"/>
              </a:rPr>
              <a:t>中的关系带入</a:t>
            </a:r>
            <a:r>
              <a:rPr lang="en-US" altLang="zh-CN" sz="1200" kern="0" dirty="0">
                <a:latin typeface="微软雅黑" panose="020B0503020204020204" charset="-122"/>
                <a:ea typeface="微软雅黑" panose="020B0503020204020204" charset="-122"/>
                <a:sym typeface="Wingdings 2" panose="05020102010507070707" pitchFamily="18" charset="2"/>
              </a:rPr>
              <a:t>4)</a:t>
            </a:r>
            <a:endParaRPr lang="en-US" altLang="zh-CN"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27" name="对象 26">
            <a:hlinkClick r:id="" action="ppaction://ole?verb=0"/>
          </p:cNvPr>
          <p:cNvGraphicFramePr>
            <a:graphicFrameLocks noChangeAspect="1"/>
          </p:cNvGraphicFramePr>
          <p:nvPr/>
        </p:nvGraphicFramePr>
        <p:xfrm>
          <a:off x="4880929" y="2543786"/>
          <a:ext cx="3572510" cy="563880"/>
        </p:xfrm>
        <a:graphic>
          <a:graphicData uri="http://schemas.openxmlformats.org/presentationml/2006/ole">
            <mc:AlternateContent xmlns:mc="http://schemas.openxmlformats.org/markup-compatibility/2006">
              <mc:Choice xmlns:v="urn:schemas-microsoft-com:vml" Requires="v">
                <p:oleObj spid="_x0000_s83240" name="" r:id="rId16" imgW="3572510" imgH="563880" progId="Equation.Ribbit">
                  <p:embed/>
                </p:oleObj>
              </mc:Choice>
              <mc:Fallback>
                <p:oleObj name="" r:id="rId16" imgW="3572510" imgH="563880" progId="Equation.Ribbit">
                  <p:embed/>
                  <p:pic>
                    <p:nvPicPr>
                      <p:cNvPr id="0" name="图片 2049"/>
                      <p:cNvPicPr/>
                      <p:nvPr/>
                    </p:nvPicPr>
                    <p:blipFill>
                      <a:blip r:embed="rId17"/>
                      <a:stretch>
                        <a:fillRect/>
                      </a:stretch>
                    </p:blipFill>
                    <p:spPr>
                      <a:xfrm>
                        <a:off x="4880929" y="2543786"/>
                        <a:ext cx="3572510" cy="563880"/>
                      </a:xfrm>
                      <a:prstGeom prst="rect">
                        <a:avLst/>
                      </a:prstGeom>
                    </p:spPr>
                  </p:pic>
                </p:oleObj>
              </mc:Fallback>
            </mc:AlternateContent>
          </a:graphicData>
        </a:graphic>
      </p:graphicFrame>
      <p:sp>
        <p:nvSpPr>
          <p:cNvPr id="29" name="文本框 28"/>
          <p:cNvSpPr txBox="1"/>
          <p:nvPr/>
        </p:nvSpPr>
        <p:spPr>
          <a:xfrm>
            <a:off x="4603750" y="3120682"/>
            <a:ext cx="3086735" cy="307007"/>
          </a:xfrm>
          <a:prstGeom prst="rect">
            <a:avLst/>
          </a:prstGeom>
          <a:noFill/>
        </p:spPr>
        <p:txBody>
          <a:bodyPr wrap="square" rtlCol="0" anchor="t">
            <a:spAutoFit/>
          </a:bodyPr>
          <a:lstStyle/>
          <a:p>
            <a:pPr marR="0" lvl="0" indent="0" algn="just" defTabSz="914400" rtl="0" fontAlgn="base">
              <a:lnSpc>
                <a:spcPct val="130000"/>
              </a:lnSpc>
              <a:spcBef>
                <a:spcPts val="0"/>
              </a:spcBef>
              <a:spcAft>
                <a:spcPct val="0"/>
              </a:spcAft>
              <a:buClr>
                <a:schemeClr val="accent2"/>
              </a:buClr>
              <a:buSzTx/>
              <a:buNone/>
              <a:defRPr/>
            </a:pPr>
            <a:r>
              <a:rPr lang="en-US" altLang="zh-CN" sz="1200" kern="0" dirty="0">
                <a:latin typeface="微软雅黑" panose="020B0503020204020204" charset="-122"/>
                <a:ea typeface="微软雅黑" panose="020B0503020204020204" charset="-122"/>
                <a:sym typeface="Wingdings 2" panose="05020102010507070707" pitchFamily="18" charset="2"/>
              </a:rPr>
              <a:t>6) </a:t>
            </a:r>
            <a:r>
              <a:rPr lang="zh-CN" altLang="en-US" sz="1200" kern="0" dirty="0">
                <a:latin typeface="微软雅黑" panose="020B0503020204020204" charset="-122"/>
                <a:ea typeface="微软雅黑" panose="020B0503020204020204" charset="-122"/>
                <a:sym typeface="Wingdings 2" panose="05020102010507070707" pitchFamily="18" charset="2"/>
              </a:rPr>
              <a:t>化简方程</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5" name="对象 4">
            <a:hlinkClick r:id="" action="ppaction://ole?verb=0"/>
          </p:cNvPr>
          <p:cNvGraphicFramePr>
            <a:graphicFrameLocks noChangeAspect="1"/>
          </p:cNvGraphicFramePr>
          <p:nvPr/>
        </p:nvGraphicFramePr>
        <p:xfrm>
          <a:off x="4994276" y="3482787"/>
          <a:ext cx="3112135" cy="563880"/>
        </p:xfrm>
        <a:graphic>
          <a:graphicData uri="http://schemas.openxmlformats.org/presentationml/2006/ole">
            <mc:AlternateContent xmlns:mc="http://schemas.openxmlformats.org/markup-compatibility/2006">
              <mc:Choice xmlns:v="urn:schemas-microsoft-com:vml" Requires="v">
                <p:oleObj spid="_x0000_s83241" name="" r:id="rId18" imgW="3112135" imgH="563880" progId="Equation.Ribbit">
                  <p:embed/>
                </p:oleObj>
              </mc:Choice>
              <mc:Fallback>
                <p:oleObj name="" r:id="rId18" imgW="3112135" imgH="563880" progId="Equation.Ribbit">
                  <p:embed/>
                  <p:pic>
                    <p:nvPicPr>
                      <p:cNvPr id="0" name="图片 1024"/>
                      <p:cNvPicPr/>
                      <p:nvPr/>
                    </p:nvPicPr>
                    <p:blipFill>
                      <a:blip r:embed="rId19"/>
                      <a:stretch>
                        <a:fillRect/>
                      </a:stretch>
                    </p:blipFill>
                    <p:spPr>
                      <a:xfrm>
                        <a:off x="4994276" y="3482787"/>
                        <a:ext cx="3112135" cy="563880"/>
                      </a:xfrm>
                      <a:prstGeom prst="rect">
                        <a:avLst/>
                      </a:prstGeom>
                    </p:spPr>
                  </p:pic>
                </p:oleObj>
              </mc:Fallback>
            </mc:AlternateContent>
          </a:graphicData>
        </a:graphic>
      </p:graphicFrame>
      <p:sp>
        <p:nvSpPr>
          <p:cNvPr id="11" name="文本框 10"/>
          <p:cNvSpPr txBox="1"/>
          <p:nvPr/>
        </p:nvSpPr>
        <p:spPr>
          <a:xfrm>
            <a:off x="4659630" y="4011295"/>
            <a:ext cx="3086735" cy="330835"/>
          </a:xfrm>
          <a:prstGeom prst="rect">
            <a:avLst/>
          </a:prstGeom>
          <a:noFill/>
        </p:spPr>
        <p:txBody>
          <a:bodyPr wrap="square" rtlCol="0" anchor="t">
            <a:spAutoFit/>
          </a:bodyPr>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同样，化简过程中忽略了二阶小量。</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sp>
        <p:nvSpPr>
          <p:cNvPr id="7" name="文本框 6"/>
          <p:cNvSpPr txBox="1"/>
          <p:nvPr/>
        </p:nvSpPr>
        <p:spPr>
          <a:xfrm>
            <a:off x="4659630" y="4300220"/>
            <a:ext cx="4232910" cy="330835"/>
          </a:xfrm>
          <a:prstGeom prst="rect">
            <a:avLst/>
          </a:prstGeom>
          <a:noFill/>
        </p:spPr>
        <p:txBody>
          <a:bodyPr wrap="square" rtlCol="0" anchor="t">
            <a:spAutoFit/>
          </a:bodyPr>
          <a:p>
            <a:pPr marR="0" lvl="0" indent="0" algn="just" fontAlgn="base">
              <a:lnSpc>
                <a:spcPct val="130000"/>
              </a:lnSpc>
              <a:spcBef>
                <a:spcPts val="0"/>
              </a:spcBef>
              <a:spcAft>
                <a:spcPct val="0"/>
              </a:spcAft>
              <a:buClr>
                <a:schemeClr val="accent2"/>
              </a:buClr>
              <a:buSzTx/>
              <a:buNone/>
              <a:defRPr/>
            </a:pPr>
            <a:r>
              <a:rPr lang="zh-CN" altLang="en-US" sz="1200" kern="0" dirty="0">
                <a:latin typeface="微软雅黑" panose="020B0503020204020204" charset="-122"/>
                <a:ea typeface="微软雅黑" panose="020B0503020204020204" charset="-122"/>
                <a:sym typeface="Wingdings 2" panose="05020102010507070707" pitchFamily="18" charset="2"/>
              </a:rPr>
              <a:t>在实际中，一般会尽量按照</a:t>
            </a:r>
            <a:r>
              <a:rPr lang="en-US" altLang="zh-CN" sz="1200" kern="0" dirty="0">
                <a:latin typeface="微软雅黑" panose="020B0503020204020204" charset="-122"/>
                <a:ea typeface="微软雅黑" panose="020B0503020204020204" charset="-122"/>
                <a:sym typeface="Wingdings 2" panose="05020102010507070707" pitchFamily="18" charset="2"/>
              </a:rPr>
              <a:t>imu</a:t>
            </a:r>
            <a:r>
              <a:rPr lang="zh-CN" altLang="en-US" sz="1200" kern="0" dirty="0">
                <a:latin typeface="微软雅黑" panose="020B0503020204020204" charset="-122"/>
                <a:ea typeface="微软雅黑" panose="020B0503020204020204" charset="-122"/>
                <a:sym typeface="Wingdings 2" panose="05020102010507070707" pitchFamily="18" charset="2"/>
              </a:rPr>
              <a:t>与车体平行安装，此时</a:t>
            </a:r>
            <a:endParaRPr lang="zh-CN" altLang="en-US" sz="1200" kern="0" dirty="0">
              <a:latin typeface="微软雅黑" panose="020B0503020204020204" charset="-122"/>
              <a:ea typeface="微软雅黑" panose="020B0503020204020204" charset="-122"/>
              <a:sym typeface="Wingdings 2" panose="05020102010507070707" pitchFamily="18" charset="2"/>
            </a:endParaRPr>
          </a:p>
        </p:txBody>
      </p:sp>
      <p:graphicFrame>
        <p:nvGraphicFramePr>
          <p:cNvPr id="8" name="对象 7">
            <a:hlinkClick r:id="" action="ppaction://ole?verb="/>
          </p:cNvPr>
          <p:cNvGraphicFramePr>
            <a:graphicFrameLocks noChangeAspect="1"/>
          </p:cNvGraphicFramePr>
          <p:nvPr/>
        </p:nvGraphicFramePr>
        <p:xfrm>
          <a:off x="6047740" y="4721543"/>
          <a:ext cx="685165" cy="224790"/>
        </p:xfrm>
        <a:graphic>
          <a:graphicData uri="http://schemas.openxmlformats.org/presentationml/2006/ole">
            <mc:AlternateContent xmlns:mc="http://schemas.openxmlformats.org/markup-compatibility/2006">
              <mc:Choice xmlns:v="urn:schemas-microsoft-com:vml" Requires="v">
                <p:oleObj spid="_x0000_s1025" name="" r:id="rId20" imgW="685165" imgH="224790" progId="Equation.Ribbit">
                  <p:embed/>
                </p:oleObj>
              </mc:Choice>
              <mc:Fallback>
                <p:oleObj name="" r:id="rId20" imgW="685165" imgH="224790" progId="Equation.Ribbit">
                  <p:embed/>
                  <p:pic>
                    <p:nvPicPr>
                      <p:cNvPr id="0" name="图片 1024"/>
                      <p:cNvPicPr/>
                      <p:nvPr/>
                    </p:nvPicPr>
                    <p:blipFill>
                      <a:blip r:embed="rId21"/>
                      <a:stretch>
                        <a:fillRect/>
                      </a:stretch>
                    </p:blipFill>
                    <p:spPr>
                      <a:xfrm>
                        <a:off x="6047740" y="4721543"/>
                        <a:ext cx="685165" cy="224790"/>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7412</Words>
  <Application>WPS 演示</Application>
  <PresentationFormat>全屏显示(16:9)</PresentationFormat>
  <Paragraphs>593</Paragraphs>
  <Slides>46</Slides>
  <Notes>36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131</vt:i4>
      </vt:variant>
      <vt:variant>
        <vt:lpstr>幻灯片标题</vt:lpstr>
      </vt:variant>
      <vt:variant>
        <vt:i4>46</vt:i4>
      </vt:variant>
    </vt:vector>
  </HeadingPairs>
  <TitlesOfParts>
    <vt:vector size="189" baseType="lpstr">
      <vt:lpstr>Arial</vt:lpstr>
      <vt:lpstr>宋体</vt:lpstr>
      <vt:lpstr>Wingdings</vt:lpstr>
      <vt:lpstr>DejaVu Sans</vt:lpstr>
      <vt:lpstr>微软雅黑</vt:lpstr>
      <vt:lpstr>文泉驿微米黑</vt:lpstr>
      <vt:lpstr>Wingdings 2</vt:lpstr>
      <vt:lpstr>Calibri</vt:lpstr>
      <vt:lpstr>宋体</vt:lpstr>
      <vt:lpstr>Arial Unicode MS</vt:lpstr>
      <vt:lpstr>Calibri Light</vt:lpstr>
      <vt:lpstr>Office 主题</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saikr</dc:creator>
  <cp:lastModifiedBy>明了个博</cp:lastModifiedBy>
  <cp:revision>3349</cp:revision>
  <dcterms:created xsi:type="dcterms:W3CDTF">2021-04-30T01:03:36Z</dcterms:created>
  <dcterms:modified xsi:type="dcterms:W3CDTF">2021-04-30T01:03:36Z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2052-11.1.0.9505</vt:lpwstr>
  </property>
</Properties>
</file>